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3" r:id="rId3"/>
    <p:sldId id="266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71" r:id="rId12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AE36B6-7B74-4F6B-8FAB-45F35935D1A6}" v="1" dt="2026-03-12T17:12:18.41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1"/>
    <p:restoredTop sz="94684"/>
  </p:normalViewPr>
  <p:slideViewPr>
    <p:cSldViewPr>
      <p:cViewPr varScale="1">
        <p:scale>
          <a:sx n="83" d="100"/>
          <a:sy n="83" d="100"/>
        </p:scale>
        <p:origin x="21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TERRAGNOLI" userId="ac9236b7-1468-4793-b3f0-7aeaae2d043e" providerId="ADAL" clId="{A662242A-921E-4EC6-836B-93335ED72027}"/>
    <pc:docChg chg="custSel modSld">
      <pc:chgData name="Marta TERRAGNOLI" userId="ac9236b7-1468-4793-b3f0-7aeaae2d043e" providerId="ADAL" clId="{A662242A-921E-4EC6-836B-93335ED72027}" dt="2026-03-12T17:28:25.758" v="77" actId="20577"/>
      <pc:docMkLst>
        <pc:docMk/>
      </pc:docMkLst>
      <pc:sldChg chg="modSp mod">
        <pc:chgData name="Marta TERRAGNOLI" userId="ac9236b7-1468-4793-b3f0-7aeaae2d043e" providerId="ADAL" clId="{A662242A-921E-4EC6-836B-93335ED72027}" dt="2026-03-12T17:28:00.388" v="53" actId="1076"/>
        <pc:sldMkLst>
          <pc:docMk/>
          <pc:sldMk cId="0" sldId="258"/>
        </pc:sldMkLst>
        <pc:spChg chg="mod">
          <ac:chgData name="Marta TERRAGNOLI" userId="ac9236b7-1468-4793-b3f0-7aeaae2d043e" providerId="ADAL" clId="{A662242A-921E-4EC6-836B-93335ED72027}" dt="2026-03-12T15:33:43.323" v="49" actId="1076"/>
          <ac:spMkLst>
            <pc:docMk/>
            <pc:sldMk cId="0" sldId="258"/>
            <ac:spMk id="15" creationId="{00000000-0000-0000-0000-000000000000}"/>
          </ac:spMkLst>
        </pc:spChg>
        <pc:spChg chg="mod">
          <ac:chgData name="Marta TERRAGNOLI" userId="ac9236b7-1468-4793-b3f0-7aeaae2d043e" providerId="ADAL" clId="{A662242A-921E-4EC6-836B-93335ED72027}" dt="2026-03-12T17:28:00.388" v="53" actId="1076"/>
          <ac:spMkLst>
            <pc:docMk/>
            <pc:sldMk cId="0" sldId="258"/>
            <ac:spMk id="17" creationId="{00000000-0000-0000-0000-000000000000}"/>
          </ac:spMkLst>
        </pc:spChg>
        <pc:spChg chg="mod">
          <ac:chgData name="Marta TERRAGNOLI" userId="ac9236b7-1468-4793-b3f0-7aeaae2d043e" providerId="ADAL" clId="{A662242A-921E-4EC6-836B-93335ED72027}" dt="2026-03-12T15:33:28.903" v="34" actId="1076"/>
          <ac:spMkLst>
            <pc:docMk/>
            <pc:sldMk cId="0" sldId="258"/>
            <ac:spMk id="19" creationId="{00000000-0000-0000-0000-000000000000}"/>
          </ac:spMkLst>
        </pc:spChg>
      </pc:sldChg>
      <pc:sldChg chg="modSp mod">
        <pc:chgData name="Marta TERRAGNOLI" userId="ac9236b7-1468-4793-b3f0-7aeaae2d043e" providerId="ADAL" clId="{A662242A-921E-4EC6-836B-93335ED72027}" dt="2026-03-12T15:33:58.782" v="50" actId="1076"/>
        <pc:sldMkLst>
          <pc:docMk/>
          <pc:sldMk cId="0" sldId="261"/>
        </pc:sldMkLst>
        <pc:spChg chg="mod">
          <ac:chgData name="Marta TERRAGNOLI" userId="ac9236b7-1468-4793-b3f0-7aeaae2d043e" providerId="ADAL" clId="{A662242A-921E-4EC6-836B-93335ED72027}" dt="2026-03-12T15:33:58.782" v="50" actId="1076"/>
          <ac:spMkLst>
            <pc:docMk/>
            <pc:sldMk cId="0" sldId="261"/>
            <ac:spMk id="6" creationId="{00000000-0000-0000-0000-000000000000}"/>
          </ac:spMkLst>
        </pc:spChg>
      </pc:sldChg>
      <pc:sldChg chg="modSp mod">
        <pc:chgData name="Marta TERRAGNOLI" userId="ac9236b7-1468-4793-b3f0-7aeaae2d043e" providerId="ADAL" clId="{A662242A-921E-4EC6-836B-93335ED72027}" dt="2026-03-12T15:34:13.564" v="52" actId="14100"/>
        <pc:sldMkLst>
          <pc:docMk/>
          <pc:sldMk cId="0" sldId="262"/>
        </pc:sldMkLst>
        <pc:spChg chg="mod">
          <ac:chgData name="Marta TERRAGNOLI" userId="ac9236b7-1468-4793-b3f0-7aeaae2d043e" providerId="ADAL" clId="{A662242A-921E-4EC6-836B-93335ED72027}" dt="2026-03-12T15:34:13.564" v="52" actId="14100"/>
          <ac:spMkLst>
            <pc:docMk/>
            <pc:sldMk cId="0" sldId="262"/>
            <ac:spMk id="5" creationId="{00000000-0000-0000-0000-000000000000}"/>
          </ac:spMkLst>
        </pc:spChg>
      </pc:sldChg>
      <pc:sldChg chg="modSp mod">
        <pc:chgData name="Marta TERRAGNOLI" userId="ac9236b7-1468-4793-b3f0-7aeaae2d043e" providerId="ADAL" clId="{A662242A-921E-4EC6-836B-93335ED72027}" dt="2026-03-12T17:28:25.758" v="77" actId="20577"/>
        <pc:sldMkLst>
          <pc:docMk/>
          <pc:sldMk cId="0" sldId="271"/>
        </pc:sldMkLst>
        <pc:spChg chg="mod">
          <ac:chgData name="Marta TERRAGNOLI" userId="ac9236b7-1468-4793-b3f0-7aeaae2d043e" providerId="ADAL" clId="{A662242A-921E-4EC6-836B-93335ED72027}" dt="2026-03-12T17:28:25.758" v="77" actId="20577"/>
          <ac:spMkLst>
            <pc:docMk/>
            <pc:sldMk cId="0" sldId="271"/>
            <ac:spMk id="3" creationId="{00000000-0000-0000-0000-000000000000}"/>
          </ac:spMkLst>
        </pc:spChg>
        <pc:spChg chg="mod">
          <ac:chgData name="Marta TERRAGNOLI" userId="ac9236b7-1468-4793-b3f0-7aeaae2d043e" providerId="ADAL" clId="{A662242A-921E-4EC6-836B-93335ED72027}" dt="2026-03-12T17:28:21.031" v="63" actId="20577"/>
          <ac:spMkLst>
            <pc:docMk/>
            <pc:sldMk cId="0" sldId="271"/>
            <ac:spMk id="4" creationId="{729B1373-ECE3-41E9-5868-7F65771C8C4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527290"/>
            <a:ext cx="12192000" cy="330835"/>
          </a:xfrm>
          <a:custGeom>
            <a:avLst/>
            <a:gdLst/>
            <a:ahLst/>
            <a:cxnLst/>
            <a:rect l="l" t="t" r="r" b="b"/>
            <a:pathLst>
              <a:path w="12192000" h="330834">
                <a:moveTo>
                  <a:pt x="12192000" y="0"/>
                </a:moveTo>
                <a:lnTo>
                  <a:pt x="0" y="0"/>
                </a:lnTo>
                <a:lnTo>
                  <a:pt x="0" y="330708"/>
                </a:lnTo>
                <a:lnTo>
                  <a:pt x="12192000" y="330708"/>
                </a:lnTo>
                <a:lnTo>
                  <a:pt x="12192000" y="0"/>
                </a:lnTo>
                <a:close/>
              </a:path>
            </a:pathLst>
          </a:custGeom>
          <a:solidFill>
            <a:srgbClr val="D64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527290"/>
            <a:ext cx="12192000" cy="330835"/>
          </a:xfrm>
          <a:custGeom>
            <a:avLst/>
            <a:gdLst/>
            <a:ahLst/>
            <a:cxnLst/>
            <a:rect l="l" t="t" r="r" b="b"/>
            <a:pathLst>
              <a:path w="12192000" h="330834">
                <a:moveTo>
                  <a:pt x="0" y="330708"/>
                </a:moveTo>
                <a:lnTo>
                  <a:pt x="12192000" y="330708"/>
                </a:lnTo>
                <a:lnTo>
                  <a:pt x="12192000" y="0"/>
                </a:lnTo>
                <a:lnTo>
                  <a:pt x="0" y="0"/>
                </a:lnTo>
                <a:lnTo>
                  <a:pt x="0" y="330708"/>
                </a:lnTo>
                <a:close/>
              </a:path>
            </a:pathLst>
          </a:custGeom>
          <a:ln w="12192">
            <a:solidFill>
              <a:srgbClr val="F6DA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FDB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FDB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FDB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527290"/>
            <a:ext cx="12192000" cy="330835"/>
          </a:xfrm>
          <a:custGeom>
            <a:avLst/>
            <a:gdLst/>
            <a:ahLst/>
            <a:cxnLst/>
            <a:rect l="l" t="t" r="r" b="b"/>
            <a:pathLst>
              <a:path w="12192000" h="330834">
                <a:moveTo>
                  <a:pt x="12192000" y="0"/>
                </a:moveTo>
                <a:lnTo>
                  <a:pt x="0" y="0"/>
                </a:lnTo>
                <a:lnTo>
                  <a:pt x="0" y="330708"/>
                </a:lnTo>
                <a:lnTo>
                  <a:pt x="12192000" y="330708"/>
                </a:lnTo>
                <a:lnTo>
                  <a:pt x="12192000" y="0"/>
                </a:lnTo>
                <a:close/>
              </a:path>
            </a:pathLst>
          </a:custGeom>
          <a:solidFill>
            <a:srgbClr val="D64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527290"/>
            <a:ext cx="12192000" cy="330835"/>
          </a:xfrm>
          <a:custGeom>
            <a:avLst/>
            <a:gdLst/>
            <a:ahLst/>
            <a:cxnLst/>
            <a:rect l="l" t="t" r="r" b="b"/>
            <a:pathLst>
              <a:path w="12192000" h="330834">
                <a:moveTo>
                  <a:pt x="0" y="330708"/>
                </a:moveTo>
                <a:lnTo>
                  <a:pt x="12192000" y="330708"/>
                </a:lnTo>
                <a:lnTo>
                  <a:pt x="12192000" y="0"/>
                </a:lnTo>
                <a:lnTo>
                  <a:pt x="0" y="0"/>
                </a:lnTo>
                <a:lnTo>
                  <a:pt x="0" y="330708"/>
                </a:lnTo>
                <a:close/>
              </a:path>
            </a:pathLst>
          </a:custGeom>
          <a:ln w="12192">
            <a:solidFill>
              <a:srgbClr val="F6DA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92302" y="979169"/>
            <a:ext cx="1080135" cy="0"/>
          </a:xfrm>
          <a:custGeom>
            <a:avLst/>
            <a:gdLst/>
            <a:ahLst/>
            <a:cxnLst/>
            <a:rect l="l" t="t" r="r" b="b"/>
            <a:pathLst>
              <a:path w="1080135">
                <a:moveTo>
                  <a:pt x="0" y="0"/>
                </a:moveTo>
                <a:lnTo>
                  <a:pt x="1080008" y="0"/>
                </a:lnTo>
              </a:path>
            </a:pathLst>
          </a:custGeom>
          <a:ln w="38100">
            <a:solidFill>
              <a:srgbClr val="F6DA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5447" y="5673852"/>
            <a:ext cx="1877796" cy="7025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8890" y="667588"/>
            <a:ext cx="922020" cy="437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FDB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2356" y="1728343"/>
            <a:ext cx="11467287" cy="337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portellocounseling@equacooperativa.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8890" y="216789"/>
            <a:ext cx="1671320" cy="888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solidFill>
                  <a:srgbClr val="FDBD00"/>
                </a:solidFill>
                <a:latin typeface="Arial"/>
                <a:cs typeface="Arial"/>
              </a:rPr>
              <a:t>COUNSELING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405"/>
              </a:lnSpc>
              <a:spcBef>
                <a:spcPts val="20"/>
              </a:spcBef>
            </a:pPr>
            <a:r>
              <a:rPr sz="1200" b="1" spc="-25" dirty="0">
                <a:solidFill>
                  <a:srgbClr val="FDBD00"/>
                </a:solidFill>
                <a:latin typeface="Arial"/>
                <a:cs typeface="Arial"/>
              </a:rPr>
              <a:t>REL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A</a:t>
            </a:r>
            <a:r>
              <a:rPr sz="1200" b="1" spc="65" dirty="0">
                <a:solidFill>
                  <a:srgbClr val="FDBD00"/>
                </a:solidFill>
                <a:latin typeface="Arial"/>
                <a:cs typeface="Arial"/>
              </a:rPr>
              <a:t>Z</a:t>
            </a:r>
            <a:r>
              <a:rPr sz="1200" b="1" spc="70" dirty="0">
                <a:solidFill>
                  <a:srgbClr val="FDBD00"/>
                </a:solidFill>
                <a:latin typeface="Arial"/>
                <a:cs typeface="Arial"/>
              </a:rPr>
              <a:t>IONE</a:t>
            </a:r>
            <a:r>
              <a:rPr sz="1200" b="1" spc="-55" dirty="0">
                <a:solidFill>
                  <a:srgbClr val="FDBD00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FDBD00"/>
                </a:solidFill>
                <a:latin typeface="Arial"/>
                <a:cs typeface="Arial"/>
              </a:rPr>
              <a:t>D</a:t>
            </a:r>
            <a:r>
              <a:rPr sz="1200" b="1" spc="-40" dirty="0">
                <a:solidFill>
                  <a:srgbClr val="FDBD00"/>
                </a:solidFill>
                <a:latin typeface="Arial"/>
                <a:cs typeface="Arial"/>
              </a:rPr>
              <a:t>’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A</a:t>
            </a:r>
            <a:r>
              <a:rPr sz="1200" b="1" spc="50" dirty="0">
                <a:solidFill>
                  <a:srgbClr val="FDBD00"/>
                </a:solidFill>
                <a:latin typeface="Arial"/>
                <a:cs typeface="Arial"/>
              </a:rPr>
              <a:t>IU</a:t>
            </a:r>
            <a:r>
              <a:rPr sz="1200" b="1" spc="60" dirty="0">
                <a:solidFill>
                  <a:srgbClr val="FDBD00"/>
                </a:solidFill>
                <a:latin typeface="Arial"/>
                <a:cs typeface="Arial"/>
              </a:rPr>
              <a:t>T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O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3204"/>
              </a:lnSpc>
            </a:pPr>
            <a:r>
              <a:rPr sz="2700" b="1" spc="254" dirty="0">
                <a:solidFill>
                  <a:srgbClr val="FDBD00"/>
                </a:solidFill>
                <a:latin typeface="Arial"/>
                <a:cs typeface="Arial"/>
              </a:rPr>
              <a:t>202</a:t>
            </a:r>
            <a:r>
              <a:rPr lang="it-IT" sz="2700" b="1" spc="254" dirty="0">
                <a:solidFill>
                  <a:srgbClr val="FDBD00"/>
                </a:solidFill>
                <a:latin typeface="Arial"/>
                <a:cs typeface="Arial"/>
              </a:rPr>
              <a:t>6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1447800"/>
            <a:ext cx="6426835" cy="153924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4400" b="1" dirty="0">
                <a:latin typeface="Arial"/>
                <a:cs typeface="Arial"/>
              </a:rPr>
              <a:t>Spazio</a:t>
            </a:r>
            <a:r>
              <a:rPr sz="4400" b="1" spc="-45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Counseling</a:t>
            </a:r>
            <a:r>
              <a:rPr sz="4400" b="1" spc="-35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202</a:t>
            </a:r>
            <a:r>
              <a:rPr lang="it-IT" sz="4400" b="1" dirty="0">
                <a:latin typeface="Arial"/>
                <a:cs typeface="Arial"/>
              </a:rPr>
              <a:t>6</a:t>
            </a:r>
            <a:endParaRPr sz="4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4300" spc="-5" dirty="0">
                <a:latin typeface="Arial MT"/>
                <a:cs typeface="Arial MT"/>
              </a:rPr>
              <a:t>Equa</a:t>
            </a:r>
            <a:r>
              <a:rPr sz="4300" spc="-15" dirty="0">
                <a:latin typeface="Arial MT"/>
                <a:cs typeface="Arial MT"/>
              </a:rPr>
              <a:t> </a:t>
            </a:r>
            <a:r>
              <a:rPr sz="4300" spc="-5" dirty="0">
                <a:latin typeface="Arial MT"/>
                <a:cs typeface="Arial MT"/>
              </a:rPr>
              <a:t>Cooperativa</a:t>
            </a:r>
            <a:r>
              <a:rPr sz="4300" dirty="0">
                <a:latin typeface="Arial MT"/>
                <a:cs typeface="Arial MT"/>
              </a:rPr>
              <a:t> </a:t>
            </a:r>
            <a:r>
              <a:rPr sz="4300" spc="-5" dirty="0">
                <a:latin typeface="Arial MT"/>
                <a:cs typeface="Arial MT"/>
              </a:rPr>
              <a:t>sociale</a:t>
            </a:r>
            <a:endParaRPr sz="43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8890" y="216789"/>
            <a:ext cx="1671320" cy="48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solidFill>
                  <a:srgbClr val="FDBD00"/>
                </a:solidFill>
                <a:latin typeface="Arial"/>
                <a:cs typeface="Arial"/>
              </a:rPr>
              <a:t>COUNSELING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200" b="1" spc="-25" dirty="0">
                <a:solidFill>
                  <a:srgbClr val="FDBD00"/>
                </a:solidFill>
                <a:latin typeface="Arial"/>
                <a:cs typeface="Arial"/>
              </a:rPr>
              <a:t>REL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A</a:t>
            </a:r>
            <a:r>
              <a:rPr sz="1200" b="1" spc="65" dirty="0">
                <a:solidFill>
                  <a:srgbClr val="FDBD00"/>
                </a:solidFill>
                <a:latin typeface="Arial"/>
                <a:cs typeface="Arial"/>
              </a:rPr>
              <a:t>Z</a:t>
            </a:r>
            <a:r>
              <a:rPr sz="1200" b="1" spc="70" dirty="0">
                <a:solidFill>
                  <a:srgbClr val="FDBD00"/>
                </a:solidFill>
                <a:latin typeface="Arial"/>
                <a:cs typeface="Arial"/>
              </a:rPr>
              <a:t>IONE</a:t>
            </a:r>
            <a:r>
              <a:rPr sz="1200" b="1" spc="-55" dirty="0">
                <a:solidFill>
                  <a:srgbClr val="FDBD00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FDBD00"/>
                </a:solidFill>
                <a:latin typeface="Arial"/>
                <a:cs typeface="Arial"/>
              </a:rPr>
              <a:t>D</a:t>
            </a:r>
            <a:r>
              <a:rPr sz="1200" b="1" spc="-40" dirty="0">
                <a:solidFill>
                  <a:srgbClr val="FDBD00"/>
                </a:solidFill>
                <a:latin typeface="Arial"/>
                <a:cs typeface="Arial"/>
              </a:rPr>
              <a:t>’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A</a:t>
            </a:r>
            <a:r>
              <a:rPr sz="1200" b="1" spc="50" dirty="0">
                <a:solidFill>
                  <a:srgbClr val="FDBD00"/>
                </a:solidFill>
                <a:latin typeface="Arial"/>
                <a:cs typeface="Arial"/>
              </a:rPr>
              <a:t>IU</a:t>
            </a:r>
            <a:r>
              <a:rPr sz="1200" b="1" spc="60" dirty="0">
                <a:solidFill>
                  <a:srgbClr val="FDBD00"/>
                </a:solidFill>
                <a:latin typeface="Arial"/>
                <a:cs typeface="Arial"/>
              </a:rPr>
              <a:t>T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4" dirty="0"/>
              <a:t>202</a:t>
            </a:r>
            <a:r>
              <a:rPr lang="it-IT" spc="254" dirty="0"/>
              <a:t>6</a:t>
            </a:r>
            <a:endParaRPr spc="254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447" y="5673852"/>
            <a:ext cx="1877796" cy="7025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7200" y="1326822"/>
            <a:ext cx="10363200" cy="3896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Arial MT"/>
                <a:cs typeface="Arial MT"/>
              </a:rPr>
              <a:t>Il </a:t>
            </a:r>
            <a:r>
              <a:rPr sz="2000" dirty="0" err="1">
                <a:latin typeface="Arial MT"/>
                <a:cs typeface="Arial MT"/>
              </a:rPr>
              <a:t>percorso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dirty="0" err="1">
                <a:latin typeface="Arial MT"/>
                <a:cs typeface="Arial MT"/>
              </a:rPr>
              <a:t>prevede</a:t>
            </a:r>
            <a:r>
              <a:rPr lang="it-IT" sz="2000" dirty="0">
                <a:latin typeface="Arial MT"/>
                <a:cs typeface="Arial MT"/>
              </a:rPr>
              <a:t> </a:t>
            </a:r>
            <a:r>
              <a:rPr lang="it-IT" sz="2000" b="1" dirty="0">
                <a:latin typeface="Arial MT"/>
                <a:cs typeface="Arial MT"/>
              </a:rPr>
              <a:t>10</a:t>
            </a:r>
            <a:r>
              <a:rPr sz="2000" b="1" dirty="0">
                <a:latin typeface="Arial MT"/>
                <a:cs typeface="Arial MT"/>
              </a:rPr>
              <a:t> incontri a </a:t>
            </a:r>
            <a:r>
              <a:rPr sz="2000" b="1" spc="-5" dirty="0">
                <a:latin typeface="Arial MT"/>
                <a:cs typeface="Arial MT"/>
              </a:rPr>
              <a:t>titolo </a:t>
            </a:r>
            <a:r>
              <a:rPr sz="2000" b="1" dirty="0">
                <a:latin typeface="Arial MT"/>
                <a:cs typeface="Arial MT"/>
              </a:rPr>
              <a:t>gratuito da </a:t>
            </a:r>
            <a:r>
              <a:rPr sz="2000" b="1" dirty="0" err="1">
                <a:latin typeface="Arial MT"/>
                <a:cs typeface="Arial MT"/>
              </a:rPr>
              <a:t>remoto</a:t>
            </a:r>
            <a:r>
              <a:rPr lang="it-IT" sz="2000" b="1" dirty="0">
                <a:latin typeface="Arial MT"/>
                <a:cs typeface="Arial MT"/>
              </a:rPr>
              <a:t>, </a:t>
            </a:r>
            <a:r>
              <a:rPr sz="2000" dirty="0" err="1">
                <a:latin typeface="Arial MT"/>
                <a:cs typeface="Arial MT"/>
              </a:rPr>
              <a:t>tramit</a:t>
            </a:r>
            <a:r>
              <a:rPr lang="it-IT" sz="2000" dirty="0">
                <a:latin typeface="Arial MT"/>
                <a:cs typeface="Arial MT"/>
              </a:rPr>
              <a:t>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 err="1">
                <a:latin typeface="Arial MT"/>
                <a:cs typeface="Arial MT"/>
              </a:rPr>
              <a:t>videoconferenza</a:t>
            </a:r>
            <a:r>
              <a:rPr lang="it-IT" sz="2000" spc="-5" dirty="0">
                <a:latin typeface="Arial MT"/>
                <a:cs typeface="Arial MT"/>
              </a:rPr>
              <a:t>,</a:t>
            </a:r>
            <a:r>
              <a:rPr sz="2000" spc="-5" dirty="0">
                <a:latin typeface="Arial MT"/>
                <a:cs typeface="Arial MT"/>
              </a:rPr>
              <a:t> d</a:t>
            </a:r>
            <a:r>
              <a:rPr lang="it-IT" sz="2000" spc="-5" dirty="0">
                <a:latin typeface="Arial MT"/>
                <a:cs typeface="Arial MT"/>
              </a:rPr>
              <a:t>ella durata di 50/60 minuti, </a:t>
            </a:r>
            <a:r>
              <a:rPr sz="2000" spc="-5" dirty="0">
                <a:latin typeface="Arial MT"/>
                <a:cs typeface="Arial MT"/>
              </a:rPr>
              <a:t>da </a:t>
            </a:r>
            <a:r>
              <a:rPr sz="2000" dirty="0">
                <a:latin typeface="Arial MT"/>
                <a:cs typeface="Arial MT"/>
              </a:rPr>
              <a:t>completare </a:t>
            </a:r>
            <a:r>
              <a:rPr sz="2000" spc="-5" dirty="0">
                <a:latin typeface="Arial MT"/>
                <a:cs typeface="Arial MT"/>
              </a:rPr>
              <a:t>entro </a:t>
            </a:r>
            <a:r>
              <a:rPr sz="2000" dirty="0">
                <a:latin typeface="Arial MT"/>
                <a:cs typeface="Arial MT"/>
              </a:rPr>
              <a:t>5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mesi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dall’attivazione.</a:t>
            </a:r>
            <a:endParaRPr sz="2000" dirty="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1655"/>
              </a:spcBef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Arial MT"/>
                <a:cs typeface="Arial MT"/>
              </a:rPr>
              <a:t>Gli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incontri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avverranno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garantendo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b="1" spc="-5" dirty="0" err="1">
                <a:latin typeface="Arial MT"/>
                <a:cs typeface="Arial MT"/>
              </a:rPr>
              <a:t>un’assoluta</a:t>
            </a:r>
            <a:r>
              <a:rPr sz="2000" b="1" spc="-15" dirty="0">
                <a:latin typeface="Arial MT"/>
                <a:cs typeface="Arial MT"/>
              </a:rPr>
              <a:t> </a:t>
            </a:r>
            <a:r>
              <a:rPr sz="2000" b="1" spc="-5" dirty="0" err="1">
                <a:latin typeface="Arial MT"/>
                <a:cs typeface="Arial MT"/>
              </a:rPr>
              <a:t>riservatezza</a:t>
            </a:r>
            <a:r>
              <a:rPr lang="it-IT" sz="2000" b="1" spc="-5" dirty="0">
                <a:latin typeface="Arial MT"/>
                <a:cs typeface="Arial MT"/>
              </a:rPr>
              <a:t> e privacy.</a:t>
            </a:r>
            <a:endParaRPr sz="20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1900" dirty="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Arial MT"/>
                <a:cs typeface="Arial MT"/>
              </a:rPr>
              <a:t>Per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aderire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b="1" spc="-5" dirty="0">
                <a:latin typeface="Arial MT"/>
                <a:cs typeface="Arial MT"/>
              </a:rPr>
              <a:t>potete</a:t>
            </a:r>
            <a:r>
              <a:rPr sz="2000" b="1" spc="-30" dirty="0">
                <a:latin typeface="Arial MT"/>
                <a:cs typeface="Arial MT"/>
              </a:rPr>
              <a:t> </a:t>
            </a:r>
            <a:r>
              <a:rPr sz="2000" b="1" spc="-5" dirty="0" err="1">
                <a:latin typeface="Arial MT"/>
                <a:cs typeface="Arial MT"/>
              </a:rPr>
              <a:t>inviare</a:t>
            </a:r>
            <a:r>
              <a:rPr sz="2000" b="1" spc="-5" dirty="0">
                <a:latin typeface="Arial MT"/>
                <a:cs typeface="Arial MT"/>
              </a:rPr>
              <a:t> un</a:t>
            </a:r>
            <a:r>
              <a:rPr lang="it-IT" sz="2000" b="1" spc="-5" dirty="0">
                <a:latin typeface="Arial MT"/>
                <a:cs typeface="Arial MT"/>
              </a:rPr>
              <a:t>a </a:t>
            </a:r>
            <a:r>
              <a:rPr sz="2000" b="1" spc="-5" dirty="0">
                <a:latin typeface="Arial MT"/>
                <a:cs typeface="Arial MT"/>
              </a:rPr>
              <a:t>mail</a:t>
            </a:r>
            <a:r>
              <a:rPr sz="2000" b="1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5" dirty="0">
                <a:solidFill>
                  <a:srgbClr val="0462C1"/>
                </a:solidFill>
                <a:latin typeface="Arial MT"/>
                <a:cs typeface="Arial MT"/>
              </a:rPr>
              <a:t> </a:t>
            </a:r>
            <a:r>
              <a:rPr sz="20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3"/>
              </a:rPr>
              <a:t>sportellocounseling@equacooperativa.it</a:t>
            </a:r>
            <a:r>
              <a:rPr lang="it-IT" sz="20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</a:rPr>
              <a:t> </a:t>
            </a:r>
            <a:endParaRPr sz="2000" dirty="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1945"/>
              </a:spcBef>
              <a:buChar char="•"/>
              <a:tabLst>
                <a:tab pos="299085" algn="l"/>
                <a:tab pos="299720" algn="l"/>
              </a:tabLst>
            </a:pPr>
            <a:r>
              <a:rPr lang="it-IT" sz="2000" spc="-5" dirty="0">
                <a:latin typeface="Arial MT"/>
                <a:cs typeface="Arial MT"/>
              </a:rPr>
              <a:t>La mail è gestita dai </a:t>
            </a:r>
            <a:r>
              <a:rPr lang="it-IT" sz="2000" spc="-5" dirty="0" err="1">
                <a:latin typeface="Arial MT"/>
                <a:cs typeface="Arial MT"/>
              </a:rPr>
              <a:t>tirocinati</a:t>
            </a:r>
            <a:r>
              <a:rPr lang="it-IT" sz="2000" spc="-5" dirty="0">
                <a:latin typeface="Arial MT"/>
                <a:cs typeface="Arial MT"/>
              </a:rPr>
              <a:t> counseling per garantire la riservatezza.</a:t>
            </a:r>
          </a:p>
          <a:p>
            <a:pPr marL="299085" indent="-287020">
              <a:lnSpc>
                <a:spcPct val="100000"/>
              </a:lnSpc>
              <a:spcBef>
                <a:spcPts val="1945"/>
              </a:spcBef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Arial MT"/>
                <a:cs typeface="Arial MT"/>
              </a:rPr>
              <a:t>Per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maggiori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informazioni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 err="1">
                <a:latin typeface="Arial MT"/>
                <a:cs typeface="Arial MT"/>
              </a:rPr>
              <a:t>potete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 err="1">
                <a:latin typeface="Arial MT"/>
                <a:cs typeface="Arial MT"/>
              </a:rPr>
              <a:t>contattare</a:t>
            </a:r>
            <a:r>
              <a:rPr lang="it-IT" sz="2000" spc="-35" dirty="0">
                <a:latin typeface="Arial MT"/>
                <a:cs typeface="Arial MT"/>
              </a:rPr>
              <a:t>: </a:t>
            </a:r>
            <a:r>
              <a:rPr lang="it-IT" sz="2000" b="1" u="sng" spc="-3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Cecilia Storti: </a:t>
            </a:r>
            <a:r>
              <a:rPr lang="it-IT" sz="2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tel. 02 35974500 - mob. 351 0149380 </a:t>
            </a:r>
            <a:r>
              <a:rPr sz="2000" dirty="0">
                <a:latin typeface="Arial MT"/>
                <a:cs typeface="Arial MT"/>
              </a:rPr>
              <a:t>–</a:t>
            </a:r>
            <a:r>
              <a:rPr lang="it-IT" sz="2000" dirty="0">
                <a:latin typeface="Arial MT"/>
                <a:cs typeface="Arial MT"/>
              </a:rPr>
              <a:t> </a:t>
            </a:r>
            <a:r>
              <a:rPr sz="2000" dirty="0" err="1">
                <a:latin typeface="Arial MT"/>
                <a:cs typeface="Arial MT"/>
              </a:rPr>
              <a:t>Referente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lang="it-IT" sz="2000" dirty="0">
                <a:latin typeface="Arial MT"/>
                <a:cs typeface="Arial MT"/>
              </a:rPr>
              <a:t>welfare aziendale di Equa.</a:t>
            </a:r>
            <a:endParaRPr sz="2000" dirty="0">
              <a:latin typeface="Arial MT"/>
              <a:cs typeface="Arial MT"/>
            </a:endParaRPr>
          </a:p>
          <a:p>
            <a:pPr marL="299720" marR="79375" indent="-287020">
              <a:lnSpc>
                <a:spcPct val="100000"/>
              </a:lnSpc>
              <a:spcBef>
                <a:spcPts val="869"/>
              </a:spcBef>
              <a:buChar char="•"/>
              <a:tabLst>
                <a:tab pos="299720" algn="l"/>
                <a:tab pos="300355" algn="l"/>
              </a:tabLst>
            </a:pPr>
            <a:r>
              <a:rPr sz="2000" dirty="0">
                <a:latin typeface="Arial MT"/>
                <a:cs typeface="Arial MT"/>
              </a:rPr>
              <a:t>Il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processo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avverrà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naturalmente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nel rispetto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 </a:t>
            </a:r>
            <a:r>
              <a:rPr sz="2000" b="1" dirty="0">
                <a:latin typeface="Arial MT"/>
                <a:cs typeface="Arial MT"/>
              </a:rPr>
              <a:t>codice</a:t>
            </a:r>
            <a:r>
              <a:rPr sz="2000" b="1" spc="-2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etico</a:t>
            </a:r>
            <a:r>
              <a:rPr sz="2000" b="1" spc="-1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e deontologico</a:t>
            </a:r>
            <a:r>
              <a:rPr sz="2000" b="1" spc="-4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di </a:t>
            </a:r>
            <a:r>
              <a:rPr sz="2000" b="1" spc="-54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AssoCounseling</a:t>
            </a:r>
            <a:r>
              <a:rPr sz="2000" b="1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 delle </a:t>
            </a:r>
            <a:r>
              <a:rPr sz="2000" b="1" dirty="0">
                <a:latin typeface="Arial MT"/>
                <a:cs typeface="Arial MT"/>
              </a:rPr>
              <a:t>normativa</a:t>
            </a:r>
            <a:r>
              <a:rPr sz="2000" b="1" spc="-3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attinenti</a:t>
            </a:r>
            <a:r>
              <a:rPr sz="2000" b="1" spc="-2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al GDPR</a:t>
            </a:r>
            <a:r>
              <a:rPr sz="2000" dirty="0">
                <a:latin typeface="Arial MT"/>
                <a:cs typeface="Arial MT"/>
              </a:rPr>
              <a:t>.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F61EB6E6-64B3-CD5F-9917-CB2438514FC7}"/>
              </a:ext>
            </a:extLst>
          </p:cNvPr>
          <p:cNvSpPr/>
          <p:nvPr/>
        </p:nvSpPr>
        <p:spPr>
          <a:xfrm>
            <a:off x="892302" y="979169"/>
            <a:ext cx="1080135" cy="0"/>
          </a:xfrm>
          <a:custGeom>
            <a:avLst/>
            <a:gdLst/>
            <a:ahLst/>
            <a:cxnLst/>
            <a:rect l="l" t="t" r="r" b="b"/>
            <a:pathLst>
              <a:path w="1080135">
                <a:moveTo>
                  <a:pt x="0" y="0"/>
                </a:moveTo>
                <a:lnTo>
                  <a:pt x="1080008" y="0"/>
                </a:lnTo>
              </a:path>
            </a:pathLst>
          </a:custGeom>
          <a:ln w="38100">
            <a:solidFill>
              <a:srgbClr val="F6DA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C51AC839-DE62-84D1-55E9-5542E1C2B953}"/>
              </a:ext>
            </a:extLst>
          </p:cNvPr>
          <p:cNvSpPr txBox="1">
            <a:spLocks/>
          </p:cNvSpPr>
          <p:nvPr/>
        </p:nvSpPr>
        <p:spPr>
          <a:xfrm>
            <a:off x="917549" y="373125"/>
            <a:ext cx="814832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700" b="1" i="0">
                <a:solidFill>
                  <a:srgbClr val="FDBD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800" kern="0" spc="-5" dirty="0">
                <a:solidFill>
                  <a:srgbClr val="000000"/>
                </a:solidFill>
              </a:rPr>
              <a:t>Come attivare il tuo percorso di counseling</a:t>
            </a:r>
            <a:endParaRPr lang="it-IT" sz="2800" kern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8890" y="216789"/>
            <a:ext cx="1671320" cy="888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solidFill>
                  <a:srgbClr val="FDBD00"/>
                </a:solidFill>
                <a:latin typeface="Arial"/>
                <a:cs typeface="Arial"/>
              </a:rPr>
              <a:t>COUNSELING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405"/>
              </a:lnSpc>
              <a:spcBef>
                <a:spcPts val="20"/>
              </a:spcBef>
            </a:pPr>
            <a:r>
              <a:rPr sz="1200" b="1" spc="-25" dirty="0">
                <a:solidFill>
                  <a:srgbClr val="FDBD00"/>
                </a:solidFill>
                <a:latin typeface="Arial"/>
                <a:cs typeface="Arial"/>
              </a:rPr>
              <a:t>REL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A</a:t>
            </a:r>
            <a:r>
              <a:rPr sz="1200" b="1" spc="65" dirty="0">
                <a:solidFill>
                  <a:srgbClr val="FDBD00"/>
                </a:solidFill>
                <a:latin typeface="Arial"/>
                <a:cs typeface="Arial"/>
              </a:rPr>
              <a:t>Z</a:t>
            </a:r>
            <a:r>
              <a:rPr sz="1200" b="1" spc="70" dirty="0">
                <a:solidFill>
                  <a:srgbClr val="FDBD00"/>
                </a:solidFill>
                <a:latin typeface="Arial"/>
                <a:cs typeface="Arial"/>
              </a:rPr>
              <a:t>IONE</a:t>
            </a:r>
            <a:r>
              <a:rPr sz="1200" b="1" spc="-55" dirty="0">
                <a:solidFill>
                  <a:srgbClr val="FDBD00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FDBD00"/>
                </a:solidFill>
                <a:latin typeface="Arial"/>
                <a:cs typeface="Arial"/>
              </a:rPr>
              <a:t>D</a:t>
            </a:r>
            <a:r>
              <a:rPr sz="1200" b="1" spc="-40" dirty="0">
                <a:solidFill>
                  <a:srgbClr val="FDBD00"/>
                </a:solidFill>
                <a:latin typeface="Arial"/>
                <a:cs typeface="Arial"/>
              </a:rPr>
              <a:t>’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A</a:t>
            </a:r>
            <a:r>
              <a:rPr sz="1200" b="1" spc="50" dirty="0">
                <a:solidFill>
                  <a:srgbClr val="FDBD00"/>
                </a:solidFill>
                <a:latin typeface="Arial"/>
                <a:cs typeface="Arial"/>
              </a:rPr>
              <a:t>IU</a:t>
            </a:r>
            <a:r>
              <a:rPr sz="1200" b="1" spc="60" dirty="0">
                <a:solidFill>
                  <a:srgbClr val="FDBD00"/>
                </a:solidFill>
                <a:latin typeface="Arial"/>
                <a:cs typeface="Arial"/>
              </a:rPr>
              <a:t>T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O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3204"/>
              </a:lnSpc>
            </a:pPr>
            <a:r>
              <a:rPr sz="2700" b="1" spc="254" dirty="0">
                <a:solidFill>
                  <a:srgbClr val="FDBD00"/>
                </a:solidFill>
                <a:latin typeface="Arial"/>
                <a:cs typeface="Arial"/>
              </a:rPr>
              <a:t>202</a:t>
            </a:r>
            <a:r>
              <a:rPr lang="it-IT" sz="2700" b="1" spc="254" dirty="0">
                <a:solidFill>
                  <a:srgbClr val="FDBD00"/>
                </a:solidFill>
                <a:latin typeface="Arial"/>
                <a:cs typeface="Arial"/>
              </a:rPr>
              <a:t>6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3200400"/>
            <a:ext cx="76962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4000" b="1" spc="-5" dirty="0">
                <a:solidFill>
                  <a:srgbClr val="C58817"/>
                </a:solidFill>
                <a:latin typeface="Arial"/>
                <a:cs typeface="Arial"/>
              </a:rPr>
              <a:t>Ti aspettiamo.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729B1373-ECE3-41E9-5868-7F65771C8C4E}"/>
              </a:ext>
            </a:extLst>
          </p:cNvPr>
          <p:cNvSpPr txBox="1"/>
          <p:nvPr/>
        </p:nvSpPr>
        <p:spPr>
          <a:xfrm>
            <a:off x="914400" y="2590800"/>
            <a:ext cx="584263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spc="-5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Grazie per l’attenzione.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302" y="979169"/>
            <a:ext cx="1080135" cy="0"/>
          </a:xfrm>
          <a:custGeom>
            <a:avLst/>
            <a:gdLst/>
            <a:ahLst/>
            <a:cxnLst/>
            <a:rect l="l" t="t" r="r" b="b"/>
            <a:pathLst>
              <a:path w="1080135">
                <a:moveTo>
                  <a:pt x="0" y="0"/>
                </a:moveTo>
                <a:lnTo>
                  <a:pt x="1080008" y="0"/>
                </a:lnTo>
              </a:path>
            </a:pathLst>
          </a:custGeom>
          <a:ln w="38100">
            <a:solidFill>
              <a:srgbClr val="F6DA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447" y="5673852"/>
            <a:ext cx="1877796" cy="70256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8703" y="364874"/>
            <a:ext cx="1094613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00"/>
                </a:solidFill>
              </a:rPr>
              <a:t>Berne</a:t>
            </a:r>
            <a:r>
              <a:rPr sz="2800" spc="1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C</a:t>
            </a:r>
            <a:r>
              <a:rPr sz="2800" spc="-20" dirty="0">
                <a:solidFill>
                  <a:srgbClr val="000000"/>
                </a:solidFill>
              </a:rPr>
              <a:t>o</a:t>
            </a:r>
            <a:r>
              <a:rPr sz="2800" spc="-5" dirty="0">
                <a:solidFill>
                  <a:srgbClr val="000000"/>
                </a:solidFill>
              </a:rPr>
              <a:t>u</a:t>
            </a:r>
            <a:r>
              <a:rPr sz="2800" spc="-20" dirty="0">
                <a:solidFill>
                  <a:srgbClr val="000000"/>
                </a:solidFill>
              </a:rPr>
              <a:t>n</a:t>
            </a:r>
            <a:r>
              <a:rPr sz="2800" spc="-5" dirty="0">
                <a:solidFill>
                  <a:srgbClr val="000000"/>
                </a:solidFill>
              </a:rPr>
              <a:t>se</a:t>
            </a:r>
            <a:r>
              <a:rPr sz="2800" dirty="0">
                <a:solidFill>
                  <a:srgbClr val="000000"/>
                </a:solidFill>
              </a:rPr>
              <a:t>l</a:t>
            </a:r>
            <a:r>
              <a:rPr sz="2800" spc="-5" dirty="0">
                <a:solidFill>
                  <a:srgbClr val="000000"/>
                </a:solidFill>
              </a:rPr>
              <a:t>ing</a:t>
            </a:r>
            <a:r>
              <a:rPr sz="2800" spc="50" dirty="0">
                <a:solidFill>
                  <a:srgbClr val="000000"/>
                </a:solidFill>
              </a:rPr>
              <a:t> </a:t>
            </a:r>
            <a:r>
              <a:rPr lang="it-IT" sz="2800" spc="-5" dirty="0">
                <a:solidFill>
                  <a:srgbClr val="000000"/>
                </a:solidFill>
              </a:rPr>
              <a:t>– </a:t>
            </a:r>
            <a:r>
              <a:rPr sz="2800" spc="-170" dirty="0" err="1">
                <a:solidFill>
                  <a:srgbClr val="000000"/>
                </a:solidFill>
              </a:rPr>
              <a:t>L</a:t>
            </a:r>
            <a:r>
              <a:rPr sz="2800" spc="-5" dirty="0" err="1">
                <a:solidFill>
                  <a:srgbClr val="000000"/>
                </a:solidFill>
              </a:rPr>
              <a:t>’anal</a:t>
            </a:r>
            <a:r>
              <a:rPr sz="2800" dirty="0" err="1">
                <a:solidFill>
                  <a:srgbClr val="000000"/>
                </a:solidFill>
              </a:rPr>
              <a:t>i</a:t>
            </a:r>
            <a:r>
              <a:rPr sz="2800" spc="-10" dirty="0" err="1">
                <a:solidFill>
                  <a:srgbClr val="000000"/>
                </a:solidFill>
              </a:rPr>
              <a:t>s</a:t>
            </a:r>
            <a:r>
              <a:rPr sz="2800" spc="-5" dirty="0" err="1">
                <a:solidFill>
                  <a:srgbClr val="000000"/>
                </a:solidFill>
              </a:rPr>
              <a:t>i</a:t>
            </a:r>
            <a:r>
              <a:rPr sz="2800" spc="-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t</a:t>
            </a:r>
            <a:r>
              <a:rPr sz="2800" spc="-10" dirty="0">
                <a:solidFill>
                  <a:srgbClr val="000000"/>
                </a:solidFill>
              </a:rPr>
              <a:t>rans</a:t>
            </a:r>
            <a:r>
              <a:rPr sz="2800" dirty="0">
                <a:solidFill>
                  <a:srgbClr val="000000"/>
                </a:solidFill>
              </a:rPr>
              <a:t>a</a:t>
            </a:r>
            <a:r>
              <a:rPr sz="2800" spc="-5" dirty="0">
                <a:solidFill>
                  <a:srgbClr val="000000"/>
                </a:solidFill>
              </a:rPr>
              <a:t>zionale</a:t>
            </a:r>
            <a:r>
              <a:rPr sz="2800" spc="2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per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il</a:t>
            </a:r>
            <a:r>
              <a:rPr lang="it-IT" sz="2800" spc="-5" dirty="0">
                <a:solidFill>
                  <a:srgbClr val="000000"/>
                </a:solidFill>
              </a:rPr>
              <a:t> sociale</a:t>
            </a:r>
            <a:endParaRPr sz="1800" baseline="41666" dirty="0"/>
          </a:p>
        </p:txBody>
      </p:sp>
      <p:sp>
        <p:nvSpPr>
          <p:cNvPr id="7" name="object 7"/>
          <p:cNvSpPr txBox="1"/>
          <p:nvPr/>
        </p:nvSpPr>
        <p:spPr>
          <a:xfrm>
            <a:off x="591413" y="1497914"/>
            <a:ext cx="10760710" cy="36452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 MT"/>
                <a:cs typeface="Arial MT"/>
              </a:rPr>
              <a:t>Il</a:t>
            </a:r>
            <a:r>
              <a:rPr sz="2000" b="1" spc="-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Centro</a:t>
            </a:r>
            <a:r>
              <a:rPr sz="2000" b="1" spc="-2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Berne</a:t>
            </a:r>
            <a:r>
              <a:rPr sz="2000" b="1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nasce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Milano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nel settembre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1978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uno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dei primi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istituti </a:t>
            </a:r>
            <a:r>
              <a:rPr sz="2000" spc="-5" dirty="0">
                <a:latin typeface="Arial MT"/>
                <a:cs typeface="Arial MT"/>
              </a:rPr>
              <a:t>italiani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</a:t>
            </a:r>
          </a:p>
          <a:p>
            <a:pPr marL="299085">
              <a:lnSpc>
                <a:spcPct val="100000"/>
              </a:lnSpc>
            </a:pPr>
            <a:r>
              <a:rPr sz="2000" dirty="0" err="1">
                <a:latin typeface="Arial MT"/>
                <a:cs typeface="Arial MT"/>
              </a:rPr>
              <a:t>Analisi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5" dirty="0" err="1">
                <a:latin typeface="Arial MT"/>
                <a:cs typeface="Arial MT"/>
              </a:rPr>
              <a:t>Transazionale</a:t>
            </a:r>
            <a:endParaRPr sz="20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 dirty="0">
              <a:latin typeface="Arial MT"/>
              <a:cs typeface="Arial MT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  <a:tab pos="2923540" algn="l"/>
              </a:tabLst>
            </a:pPr>
            <a:r>
              <a:rPr sz="2000" dirty="0">
                <a:latin typeface="Arial MT"/>
                <a:cs typeface="Arial MT"/>
              </a:rPr>
              <a:t>Nel </a:t>
            </a:r>
            <a:r>
              <a:rPr sz="2000" spc="-5" dirty="0">
                <a:latin typeface="Arial MT"/>
                <a:cs typeface="Arial MT"/>
              </a:rPr>
              <a:t>2002 </a:t>
            </a:r>
            <a:r>
              <a:rPr sz="2000" dirty="0">
                <a:latin typeface="Arial MT"/>
                <a:cs typeface="Arial MT"/>
              </a:rPr>
              <a:t>è </a:t>
            </a:r>
            <a:r>
              <a:rPr sz="2000" spc="-5" dirty="0">
                <a:latin typeface="Arial MT"/>
                <a:cs typeface="Arial MT"/>
              </a:rPr>
              <a:t>nata la </a:t>
            </a:r>
            <a:r>
              <a:rPr sz="2000" dirty="0">
                <a:latin typeface="Arial MT"/>
                <a:cs typeface="Arial MT"/>
              </a:rPr>
              <a:t>“</a:t>
            </a:r>
            <a:r>
              <a:rPr sz="2000" b="1" dirty="0">
                <a:latin typeface="Arial MT"/>
                <a:cs typeface="Arial MT"/>
              </a:rPr>
              <a:t>Scuola Superiore </a:t>
            </a:r>
            <a:r>
              <a:rPr sz="2000" b="1" spc="-5" dirty="0">
                <a:latin typeface="Arial MT"/>
                <a:cs typeface="Arial MT"/>
              </a:rPr>
              <a:t>di Counseling </a:t>
            </a:r>
            <a:r>
              <a:rPr sz="2000" b="1" dirty="0">
                <a:latin typeface="Arial MT"/>
                <a:cs typeface="Arial MT"/>
              </a:rPr>
              <a:t>e Analisi </a:t>
            </a:r>
            <a:r>
              <a:rPr sz="2000" b="1" spc="-10" dirty="0">
                <a:latin typeface="Arial MT"/>
                <a:cs typeface="Arial MT"/>
              </a:rPr>
              <a:t>Transazionale </a:t>
            </a:r>
            <a:r>
              <a:rPr sz="2000" spc="-5" dirty="0">
                <a:latin typeface="Arial MT"/>
                <a:cs typeface="Arial MT"/>
              </a:rPr>
              <a:t>per le professioni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 relazione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5" dirty="0" err="1">
                <a:latin typeface="Arial MT"/>
                <a:cs typeface="Arial MT"/>
              </a:rPr>
              <a:t>d’aiuto</a:t>
            </a:r>
            <a:r>
              <a:rPr lang="it-IT" sz="2000" spc="-5" dirty="0">
                <a:latin typeface="Arial MT"/>
                <a:cs typeface="Arial MT"/>
              </a:rPr>
              <a:t>", </a:t>
            </a:r>
            <a:r>
              <a:rPr lang="it-IT" sz="2000" dirty="0">
                <a:latin typeface="Arial MT"/>
                <a:cs typeface="Arial MT"/>
              </a:rPr>
              <a:t>accreditata da </a:t>
            </a:r>
            <a:r>
              <a:rPr lang="it-IT" sz="2000" dirty="0" err="1">
                <a:latin typeface="Arial MT"/>
                <a:cs typeface="Arial MT"/>
              </a:rPr>
              <a:t>AssoCounseling</a:t>
            </a:r>
            <a:endParaRPr lang="it-IT" sz="2000" dirty="0">
              <a:latin typeface="Arial MT"/>
              <a:cs typeface="Arial MT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  <a:tab pos="2923540" algn="l"/>
              </a:tabLst>
            </a:pPr>
            <a:endParaRPr lang="it-IT" sz="2000" dirty="0">
              <a:latin typeface="Arial MT"/>
              <a:cs typeface="Arial MT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  <a:tab pos="2923540" algn="l"/>
              </a:tabLst>
            </a:pPr>
            <a:r>
              <a:rPr lang="it-IT" sz="2000" dirty="0">
                <a:latin typeface="Arial MT"/>
                <a:cs typeface="Arial MT"/>
              </a:rPr>
              <a:t>Promuove</a:t>
            </a:r>
            <a:r>
              <a:rPr lang="it-IT" sz="2000" spc="-25" dirty="0">
                <a:latin typeface="Arial MT"/>
                <a:cs typeface="Arial MT"/>
              </a:rPr>
              <a:t> </a:t>
            </a:r>
            <a:r>
              <a:rPr lang="it-IT" sz="2000" dirty="0">
                <a:latin typeface="Arial MT"/>
                <a:cs typeface="Arial MT"/>
              </a:rPr>
              <a:t>una</a:t>
            </a:r>
            <a:r>
              <a:rPr lang="it-IT" sz="2000" spc="-10" dirty="0">
                <a:latin typeface="Arial MT"/>
                <a:cs typeface="Arial MT"/>
              </a:rPr>
              <a:t> </a:t>
            </a:r>
            <a:r>
              <a:rPr lang="it-IT" sz="2000" dirty="0">
                <a:latin typeface="Arial MT"/>
                <a:cs typeface="Arial MT"/>
              </a:rPr>
              <a:t>serie</a:t>
            </a:r>
            <a:r>
              <a:rPr lang="it-IT" sz="2000" spc="-15" dirty="0">
                <a:latin typeface="Arial MT"/>
                <a:cs typeface="Arial MT"/>
              </a:rPr>
              <a:t> </a:t>
            </a:r>
            <a:r>
              <a:rPr lang="it-IT" sz="2000" dirty="0">
                <a:latin typeface="Arial MT"/>
                <a:cs typeface="Arial MT"/>
              </a:rPr>
              <a:t>di</a:t>
            </a:r>
            <a:r>
              <a:rPr lang="it-IT" sz="2000" spc="10" dirty="0">
                <a:latin typeface="Arial MT"/>
                <a:cs typeface="Arial MT"/>
              </a:rPr>
              <a:t> </a:t>
            </a:r>
            <a:r>
              <a:rPr lang="it-IT" sz="2000" b="1" spc="-5" dirty="0">
                <a:latin typeface="Arial MT"/>
                <a:cs typeface="Arial MT"/>
              </a:rPr>
              <a:t>iniziative</a:t>
            </a:r>
            <a:r>
              <a:rPr lang="it-IT" sz="2000" b="1" spc="10" dirty="0">
                <a:latin typeface="Arial MT"/>
                <a:cs typeface="Arial MT"/>
              </a:rPr>
              <a:t> </a:t>
            </a:r>
            <a:r>
              <a:rPr lang="it-IT" sz="2000" b="1" dirty="0">
                <a:latin typeface="Arial MT"/>
                <a:cs typeface="Arial MT"/>
              </a:rPr>
              <a:t>di</a:t>
            </a:r>
            <a:r>
              <a:rPr lang="it-IT" sz="2000" b="1" spc="-5" dirty="0">
                <a:latin typeface="Arial MT"/>
                <a:cs typeface="Arial MT"/>
              </a:rPr>
              <a:t> </a:t>
            </a:r>
            <a:r>
              <a:rPr lang="it-IT" sz="2000" b="1" dirty="0">
                <a:latin typeface="Arial MT"/>
                <a:cs typeface="Arial MT"/>
              </a:rPr>
              <a:t>formazione,</a:t>
            </a:r>
            <a:r>
              <a:rPr lang="it-IT" sz="2000" b="1" spc="-35" dirty="0">
                <a:latin typeface="Arial MT"/>
                <a:cs typeface="Arial MT"/>
              </a:rPr>
              <a:t> </a:t>
            </a:r>
            <a:r>
              <a:rPr lang="it-IT" sz="2000" b="1" dirty="0">
                <a:latin typeface="Arial MT"/>
                <a:cs typeface="Arial MT"/>
              </a:rPr>
              <a:t>consulenza,</a:t>
            </a:r>
            <a:r>
              <a:rPr lang="it-IT" sz="2000" b="1" spc="-40" dirty="0">
                <a:latin typeface="Arial MT"/>
                <a:cs typeface="Arial MT"/>
              </a:rPr>
              <a:t> </a:t>
            </a:r>
            <a:r>
              <a:rPr lang="it-IT" sz="2000" b="1" dirty="0">
                <a:latin typeface="Arial MT"/>
                <a:cs typeface="Arial MT"/>
              </a:rPr>
              <a:t>supervisione</a:t>
            </a:r>
            <a:r>
              <a:rPr lang="it-IT" sz="2000" b="1" spc="-30" dirty="0">
                <a:latin typeface="Arial MT"/>
                <a:cs typeface="Arial MT"/>
              </a:rPr>
              <a:t> </a:t>
            </a:r>
            <a:r>
              <a:rPr lang="it-IT" sz="2000" b="1" dirty="0">
                <a:latin typeface="Arial MT"/>
                <a:cs typeface="Arial MT"/>
              </a:rPr>
              <a:t>e</a:t>
            </a:r>
            <a:r>
              <a:rPr lang="it-IT" sz="2000" b="1" spc="5" dirty="0">
                <a:latin typeface="Arial MT"/>
                <a:cs typeface="Arial MT"/>
              </a:rPr>
              <a:t> </a:t>
            </a:r>
            <a:r>
              <a:rPr lang="it-IT" sz="2000" b="1" dirty="0">
                <a:latin typeface="Arial MT"/>
                <a:cs typeface="Arial MT"/>
              </a:rPr>
              <a:t>divulgazione </a:t>
            </a:r>
            <a:r>
              <a:rPr lang="it-IT" sz="2000" b="1" spc="-540" dirty="0">
                <a:latin typeface="Arial MT"/>
                <a:cs typeface="Arial MT"/>
              </a:rPr>
              <a:t> </a:t>
            </a:r>
            <a:r>
              <a:rPr lang="it-IT" sz="2000" spc="-5" dirty="0">
                <a:latin typeface="Arial MT"/>
                <a:cs typeface="Arial MT"/>
              </a:rPr>
              <a:t>rivolte </a:t>
            </a:r>
            <a:r>
              <a:rPr lang="it-IT" sz="2000" dirty="0">
                <a:latin typeface="Arial MT"/>
                <a:cs typeface="Arial MT"/>
              </a:rPr>
              <a:t>a </a:t>
            </a:r>
            <a:r>
              <a:rPr lang="it-IT" sz="2000" spc="-5" dirty="0">
                <a:latin typeface="Arial MT"/>
                <a:cs typeface="Arial MT"/>
              </a:rPr>
              <a:t>tutte </a:t>
            </a:r>
            <a:r>
              <a:rPr lang="it-IT" sz="2000" dirty="0">
                <a:latin typeface="Arial MT"/>
                <a:cs typeface="Arial MT"/>
              </a:rPr>
              <a:t>quelle persone che desiderano evolvere e crescere nella propria </a:t>
            </a:r>
            <a:r>
              <a:rPr lang="it-IT" sz="2000" spc="-5" dirty="0">
                <a:latin typeface="Arial MT"/>
                <a:cs typeface="Arial MT"/>
              </a:rPr>
              <a:t>vita</a:t>
            </a:r>
            <a:r>
              <a:rPr lang="it-IT" sz="2000" dirty="0">
                <a:latin typeface="Arial MT"/>
                <a:cs typeface="Arial MT"/>
              </a:rPr>
              <a:t> personale</a:t>
            </a:r>
            <a:r>
              <a:rPr lang="it-IT" sz="2000" spc="-40" dirty="0">
                <a:latin typeface="Arial MT"/>
                <a:cs typeface="Arial MT"/>
              </a:rPr>
              <a:t> </a:t>
            </a:r>
            <a:r>
              <a:rPr lang="it-IT" sz="2000" dirty="0">
                <a:latin typeface="Arial MT"/>
                <a:cs typeface="Arial MT"/>
              </a:rPr>
              <a:t>o professionale</a:t>
            </a:r>
          </a:p>
          <a:p>
            <a:pPr marL="299085" marR="739775" indent="-287020">
              <a:lnSpc>
                <a:spcPct val="100000"/>
              </a:lnSpc>
              <a:spcBef>
                <a:spcPts val="1960"/>
              </a:spcBef>
              <a:buChar char="•"/>
              <a:tabLst>
                <a:tab pos="299085" algn="l"/>
                <a:tab pos="299720" algn="l"/>
              </a:tabLst>
            </a:pPr>
            <a:r>
              <a:rPr sz="2000" b="1" dirty="0" err="1">
                <a:latin typeface="Arial MT"/>
                <a:cs typeface="Arial MT"/>
              </a:rPr>
              <a:t>Fornisce</a:t>
            </a:r>
            <a:r>
              <a:rPr sz="2000" b="1" dirty="0">
                <a:latin typeface="Arial MT"/>
                <a:cs typeface="Arial MT"/>
              </a:rPr>
              <a:t> servizi </a:t>
            </a:r>
            <a:r>
              <a:rPr sz="2000" b="1" spc="-5" dirty="0">
                <a:latin typeface="Arial MT"/>
                <a:cs typeface="Arial MT"/>
              </a:rPr>
              <a:t>di formazione </a:t>
            </a:r>
            <a:r>
              <a:rPr sz="2000" b="1" dirty="0">
                <a:latin typeface="Arial MT"/>
                <a:cs typeface="Arial MT"/>
              </a:rPr>
              <a:t>e consulenza </a:t>
            </a:r>
            <a:r>
              <a:rPr sz="2000" b="1" spc="-5" dirty="0">
                <a:latin typeface="Arial MT"/>
                <a:cs typeface="Arial MT"/>
              </a:rPr>
              <a:t>nell’ambito del </a:t>
            </a:r>
            <a:r>
              <a:rPr sz="2000" b="1" dirty="0">
                <a:latin typeface="Arial MT"/>
                <a:cs typeface="Arial MT"/>
              </a:rPr>
              <a:t>counseling</a:t>
            </a:r>
            <a:r>
              <a:rPr sz="2000" dirty="0">
                <a:latin typeface="Arial MT"/>
                <a:cs typeface="Arial MT"/>
              </a:rPr>
              <a:t>, con particolare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attenzione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agli aspetti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relazionali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 di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comunicazione.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D7907CAA-6ECA-D847-BFCA-4AE06F8F8941}"/>
              </a:ext>
            </a:extLst>
          </p:cNvPr>
          <p:cNvSpPr txBox="1"/>
          <p:nvPr/>
        </p:nvSpPr>
        <p:spPr>
          <a:xfrm>
            <a:off x="10168890" y="216789"/>
            <a:ext cx="1671320" cy="888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solidFill>
                  <a:srgbClr val="FDBD00"/>
                </a:solidFill>
                <a:latin typeface="Arial"/>
                <a:cs typeface="Arial"/>
              </a:rPr>
              <a:t>COUNSELING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405"/>
              </a:lnSpc>
              <a:spcBef>
                <a:spcPts val="20"/>
              </a:spcBef>
            </a:pPr>
            <a:r>
              <a:rPr sz="1200" b="1" spc="-25" dirty="0">
                <a:solidFill>
                  <a:srgbClr val="FDBD00"/>
                </a:solidFill>
                <a:latin typeface="Arial"/>
                <a:cs typeface="Arial"/>
              </a:rPr>
              <a:t>REL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A</a:t>
            </a:r>
            <a:r>
              <a:rPr sz="1200" b="1" spc="65" dirty="0">
                <a:solidFill>
                  <a:srgbClr val="FDBD00"/>
                </a:solidFill>
                <a:latin typeface="Arial"/>
                <a:cs typeface="Arial"/>
              </a:rPr>
              <a:t>Z</a:t>
            </a:r>
            <a:r>
              <a:rPr sz="1200" b="1" spc="70" dirty="0">
                <a:solidFill>
                  <a:srgbClr val="FDBD00"/>
                </a:solidFill>
                <a:latin typeface="Arial"/>
                <a:cs typeface="Arial"/>
              </a:rPr>
              <a:t>IONE</a:t>
            </a:r>
            <a:r>
              <a:rPr sz="1200" b="1" spc="-55" dirty="0">
                <a:solidFill>
                  <a:srgbClr val="FDBD00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FDBD00"/>
                </a:solidFill>
                <a:latin typeface="Arial"/>
                <a:cs typeface="Arial"/>
              </a:rPr>
              <a:t>D</a:t>
            </a:r>
            <a:r>
              <a:rPr sz="1200" b="1" spc="-40" dirty="0">
                <a:solidFill>
                  <a:srgbClr val="FDBD00"/>
                </a:solidFill>
                <a:latin typeface="Arial"/>
                <a:cs typeface="Arial"/>
              </a:rPr>
              <a:t>’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A</a:t>
            </a:r>
            <a:r>
              <a:rPr sz="1200" b="1" spc="50" dirty="0">
                <a:solidFill>
                  <a:srgbClr val="FDBD00"/>
                </a:solidFill>
                <a:latin typeface="Arial"/>
                <a:cs typeface="Arial"/>
              </a:rPr>
              <a:t>IU</a:t>
            </a:r>
            <a:r>
              <a:rPr sz="1200" b="1" spc="60" dirty="0">
                <a:solidFill>
                  <a:srgbClr val="FDBD00"/>
                </a:solidFill>
                <a:latin typeface="Arial"/>
                <a:cs typeface="Arial"/>
              </a:rPr>
              <a:t>T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O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3204"/>
              </a:lnSpc>
            </a:pPr>
            <a:r>
              <a:rPr sz="2700" b="1" spc="254" dirty="0">
                <a:solidFill>
                  <a:srgbClr val="FDBD00"/>
                </a:solidFill>
                <a:latin typeface="Arial"/>
                <a:cs typeface="Arial"/>
              </a:rPr>
              <a:t>202</a:t>
            </a:r>
            <a:r>
              <a:rPr lang="it-IT" sz="2700" b="1" spc="254" dirty="0">
                <a:solidFill>
                  <a:srgbClr val="FDBD00"/>
                </a:solidFill>
                <a:latin typeface="Arial"/>
                <a:cs typeface="Arial"/>
              </a:rPr>
              <a:t>6</a:t>
            </a:r>
            <a:endParaRPr sz="2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1B16946-7A2F-784E-9114-EA297C4BAD4F}"/>
              </a:ext>
            </a:extLst>
          </p:cNvPr>
          <p:cNvSpPr txBox="1"/>
          <p:nvPr/>
        </p:nvSpPr>
        <p:spPr>
          <a:xfrm>
            <a:off x="609600" y="1533465"/>
            <a:ext cx="62484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>
                <a:latin typeface="Arial MT"/>
              </a:rPr>
              <a:t>Da otto anni lavoro nel settore del benessere psicologico nei contesti organizzativi</a:t>
            </a:r>
            <a:r>
              <a:rPr lang="it-IT" dirty="0">
                <a:latin typeface="Arial MT"/>
              </a:rPr>
              <a:t>, occupandomi di comunicazione e relazioni.</a:t>
            </a:r>
          </a:p>
          <a:p>
            <a:endParaRPr lang="it-IT" sz="1000" dirty="0">
              <a:latin typeface="Arial M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latin typeface="Arial MT"/>
              </a:rPr>
              <a:t>Il mio percorso nasce nell’ambito commerciale e si è evoluto verso il marketing, sempre con </a:t>
            </a:r>
            <a:r>
              <a:rPr lang="it-IT" b="1" dirty="0">
                <a:latin typeface="Arial MT"/>
              </a:rPr>
              <a:t>un forte orientamento alla cura della relazione </a:t>
            </a:r>
            <a:r>
              <a:rPr lang="it-IT" dirty="0">
                <a:latin typeface="Arial MT"/>
              </a:rPr>
              <a:t>e all’impatto positivo.</a:t>
            </a:r>
          </a:p>
          <a:p>
            <a:endParaRPr lang="it-IT" sz="1000" dirty="0">
              <a:latin typeface="Arial M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latin typeface="Arial MT"/>
              </a:rPr>
              <a:t>Mi sono formata come </a:t>
            </a:r>
            <a:r>
              <a:rPr lang="it-IT" b="1" dirty="0">
                <a:latin typeface="Arial MT"/>
              </a:rPr>
              <a:t>Counselor in Analisi Transazionale</a:t>
            </a:r>
            <a:r>
              <a:rPr lang="it-IT" dirty="0">
                <a:latin typeface="Arial MT"/>
              </a:rPr>
              <a:t>, per mettere ancora più consapevolmente a servizio le mie attitudini: </a:t>
            </a:r>
            <a:r>
              <a:rPr lang="it-IT" b="1" dirty="0">
                <a:latin typeface="Arial MT"/>
              </a:rPr>
              <a:t>l’ascolto, l’attenzione all’altro e la fiducia nel potenziale di crescita</a:t>
            </a:r>
            <a:r>
              <a:rPr lang="it-IT" dirty="0">
                <a:latin typeface="Arial MT"/>
              </a:rPr>
              <a:t> di ogni persona.</a:t>
            </a:r>
          </a:p>
          <a:p>
            <a:endParaRPr lang="it-IT" sz="1000" dirty="0">
              <a:latin typeface="Arial M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latin typeface="Arial MT"/>
              </a:rPr>
              <a:t>Credo che </a:t>
            </a:r>
            <a:r>
              <a:rPr lang="it-IT" b="1" dirty="0">
                <a:latin typeface="Arial MT"/>
              </a:rPr>
              <a:t>ogni incontro possa generare consapevolezza e cambiamento</a:t>
            </a:r>
            <a:r>
              <a:rPr lang="it-IT" dirty="0">
                <a:latin typeface="Arial MT"/>
              </a:rPr>
              <a:t>. È questa la direzione che guida il mio modo di lavorare e di essere nella relazione d’aiuto.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8D61635-0498-2448-841F-53F65A5FCD73}"/>
              </a:ext>
            </a:extLst>
          </p:cNvPr>
          <p:cNvSpPr txBox="1"/>
          <p:nvPr/>
        </p:nvSpPr>
        <p:spPr>
          <a:xfrm>
            <a:off x="609600" y="656658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spc="-2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Marta Terragnoli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8314E7F5-150E-22BE-179A-FB389A2A1C8C}"/>
              </a:ext>
            </a:extLst>
          </p:cNvPr>
          <p:cNvSpPr txBox="1"/>
          <p:nvPr/>
        </p:nvSpPr>
        <p:spPr>
          <a:xfrm>
            <a:off x="10168890" y="216789"/>
            <a:ext cx="1671320" cy="888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solidFill>
                  <a:srgbClr val="FDBD00"/>
                </a:solidFill>
                <a:latin typeface="Arial"/>
                <a:cs typeface="Arial"/>
              </a:rPr>
              <a:t>COUNSELING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405"/>
              </a:lnSpc>
              <a:spcBef>
                <a:spcPts val="20"/>
              </a:spcBef>
            </a:pPr>
            <a:r>
              <a:rPr sz="1200" b="1" spc="-25" dirty="0">
                <a:solidFill>
                  <a:srgbClr val="FDBD00"/>
                </a:solidFill>
                <a:latin typeface="Arial"/>
                <a:cs typeface="Arial"/>
              </a:rPr>
              <a:t>REL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A</a:t>
            </a:r>
            <a:r>
              <a:rPr sz="1200" b="1" spc="65" dirty="0">
                <a:solidFill>
                  <a:srgbClr val="FDBD00"/>
                </a:solidFill>
                <a:latin typeface="Arial"/>
                <a:cs typeface="Arial"/>
              </a:rPr>
              <a:t>Z</a:t>
            </a:r>
            <a:r>
              <a:rPr sz="1200" b="1" spc="70" dirty="0">
                <a:solidFill>
                  <a:srgbClr val="FDBD00"/>
                </a:solidFill>
                <a:latin typeface="Arial"/>
                <a:cs typeface="Arial"/>
              </a:rPr>
              <a:t>IONE</a:t>
            </a:r>
            <a:r>
              <a:rPr sz="1200" b="1" spc="-55" dirty="0">
                <a:solidFill>
                  <a:srgbClr val="FDBD00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FDBD00"/>
                </a:solidFill>
                <a:latin typeface="Arial"/>
                <a:cs typeface="Arial"/>
              </a:rPr>
              <a:t>D</a:t>
            </a:r>
            <a:r>
              <a:rPr sz="1200" b="1" spc="-40" dirty="0">
                <a:solidFill>
                  <a:srgbClr val="FDBD00"/>
                </a:solidFill>
                <a:latin typeface="Arial"/>
                <a:cs typeface="Arial"/>
              </a:rPr>
              <a:t>’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A</a:t>
            </a:r>
            <a:r>
              <a:rPr sz="1200" b="1" spc="50" dirty="0">
                <a:solidFill>
                  <a:srgbClr val="FDBD00"/>
                </a:solidFill>
                <a:latin typeface="Arial"/>
                <a:cs typeface="Arial"/>
              </a:rPr>
              <a:t>IU</a:t>
            </a:r>
            <a:r>
              <a:rPr sz="1200" b="1" spc="60" dirty="0">
                <a:solidFill>
                  <a:srgbClr val="FDBD00"/>
                </a:solidFill>
                <a:latin typeface="Arial"/>
                <a:cs typeface="Arial"/>
              </a:rPr>
              <a:t>T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O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3204"/>
              </a:lnSpc>
            </a:pPr>
            <a:r>
              <a:rPr sz="2700" b="1" spc="254" dirty="0">
                <a:solidFill>
                  <a:srgbClr val="FDBD00"/>
                </a:solidFill>
                <a:latin typeface="Arial"/>
                <a:cs typeface="Arial"/>
              </a:rPr>
              <a:t>202</a:t>
            </a:r>
            <a:r>
              <a:rPr lang="it-IT" sz="2700" b="1" spc="254" dirty="0">
                <a:solidFill>
                  <a:srgbClr val="FDBD00"/>
                </a:solidFill>
                <a:latin typeface="Arial"/>
                <a:cs typeface="Arial"/>
              </a:rPr>
              <a:t>6</a:t>
            </a:r>
            <a:endParaRPr sz="2700" dirty="0">
              <a:latin typeface="Arial"/>
              <a:cs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98C4273-D668-D838-8B78-D8C8ED8E73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6400"/>
            <a:ext cx="4421355" cy="44213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D992104-AF6B-4044-B0CF-509B03E819CD}"/>
              </a:ext>
            </a:extLst>
          </p:cNvPr>
          <p:cNvSpPr txBox="1"/>
          <p:nvPr/>
        </p:nvSpPr>
        <p:spPr>
          <a:xfrm>
            <a:off x="609600" y="1393686"/>
            <a:ext cx="6228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Dopo un Dottorato in Chimica Industriale e un’esperienza nel settore aziendale, ho intrapreso quasi per caso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la strada dell’insegnamento.</a:t>
            </a:r>
          </a:p>
          <a:p>
            <a:endParaRPr lang="it-IT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Questa esperienza mi ha permesso di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scoprire il valore profondo delle relazioni, sia tra adulti che con i ragazzi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e il loro impatto determinante sul benessere e sulla crescita individuale.</a:t>
            </a:r>
          </a:p>
          <a:p>
            <a:endParaRPr lang="it-IT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Tuttavia, specialmente con le sfide emerse durante la pandemia,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ho maturato la consapevolezza che spesso noi adulti non possediamo gli strumenti adeguati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 rispondere alle complessità e alle domande di chi ci circonda.</a:t>
            </a:r>
          </a:p>
          <a:p>
            <a:endParaRPr lang="it-IT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 questo motivo,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ho scelto di formarmi presso la scuola di Counseling del Centro Berne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un percorso fondamentale per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integrare le mie competenze relazionali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e trovare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risposte concrete ai nuovi bisogni educativi e personali.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2EE7E3F8-F108-61E2-681A-06569925CDD1}"/>
              </a:ext>
            </a:extLst>
          </p:cNvPr>
          <p:cNvSpPr txBox="1"/>
          <p:nvPr/>
        </p:nvSpPr>
        <p:spPr>
          <a:xfrm>
            <a:off x="10168890" y="216789"/>
            <a:ext cx="1671320" cy="888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solidFill>
                  <a:srgbClr val="FDBD00"/>
                </a:solidFill>
                <a:latin typeface="Arial"/>
                <a:cs typeface="Arial"/>
              </a:rPr>
              <a:t>COUNSELING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405"/>
              </a:lnSpc>
              <a:spcBef>
                <a:spcPts val="20"/>
              </a:spcBef>
            </a:pPr>
            <a:r>
              <a:rPr sz="1200" b="1" spc="-25" dirty="0">
                <a:solidFill>
                  <a:srgbClr val="FDBD00"/>
                </a:solidFill>
                <a:latin typeface="Arial"/>
                <a:cs typeface="Arial"/>
              </a:rPr>
              <a:t>REL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A</a:t>
            </a:r>
            <a:r>
              <a:rPr sz="1200" b="1" spc="65" dirty="0">
                <a:solidFill>
                  <a:srgbClr val="FDBD00"/>
                </a:solidFill>
                <a:latin typeface="Arial"/>
                <a:cs typeface="Arial"/>
              </a:rPr>
              <a:t>Z</a:t>
            </a:r>
            <a:r>
              <a:rPr sz="1200" b="1" spc="70" dirty="0">
                <a:solidFill>
                  <a:srgbClr val="FDBD00"/>
                </a:solidFill>
                <a:latin typeface="Arial"/>
                <a:cs typeface="Arial"/>
              </a:rPr>
              <a:t>IONE</a:t>
            </a:r>
            <a:r>
              <a:rPr sz="1200" b="1" spc="-55" dirty="0">
                <a:solidFill>
                  <a:srgbClr val="FDBD00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FDBD00"/>
                </a:solidFill>
                <a:latin typeface="Arial"/>
                <a:cs typeface="Arial"/>
              </a:rPr>
              <a:t>D</a:t>
            </a:r>
            <a:r>
              <a:rPr sz="1200" b="1" spc="-40" dirty="0">
                <a:solidFill>
                  <a:srgbClr val="FDBD00"/>
                </a:solidFill>
                <a:latin typeface="Arial"/>
                <a:cs typeface="Arial"/>
              </a:rPr>
              <a:t>’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A</a:t>
            </a:r>
            <a:r>
              <a:rPr sz="1200" b="1" spc="50" dirty="0">
                <a:solidFill>
                  <a:srgbClr val="FDBD00"/>
                </a:solidFill>
                <a:latin typeface="Arial"/>
                <a:cs typeface="Arial"/>
              </a:rPr>
              <a:t>IU</a:t>
            </a:r>
            <a:r>
              <a:rPr sz="1200" b="1" spc="60" dirty="0">
                <a:solidFill>
                  <a:srgbClr val="FDBD00"/>
                </a:solidFill>
                <a:latin typeface="Arial"/>
                <a:cs typeface="Arial"/>
              </a:rPr>
              <a:t>T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O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3204"/>
              </a:lnSpc>
            </a:pPr>
            <a:r>
              <a:rPr sz="2700" b="1" spc="254" dirty="0">
                <a:solidFill>
                  <a:srgbClr val="FDBD00"/>
                </a:solidFill>
                <a:latin typeface="Arial"/>
                <a:cs typeface="Arial"/>
              </a:rPr>
              <a:t>202</a:t>
            </a:r>
            <a:r>
              <a:rPr lang="it-IT" sz="2700" b="1" spc="254" dirty="0">
                <a:solidFill>
                  <a:srgbClr val="FDBD00"/>
                </a:solidFill>
                <a:latin typeface="Arial"/>
                <a:cs typeface="Arial"/>
              </a:rPr>
              <a:t>6</a:t>
            </a:r>
            <a:endParaRPr sz="2700" dirty="0">
              <a:latin typeface="Arial"/>
              <a:cs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0021752-28E4-4136-3786-72BB1D528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676400"/>
            <a:ext cx="3962400" cy="453849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B6A05D-B484-36DB-7811-2B68651F9979}"/>
              </a:ext>
            </a:extLst>
          </p:cNvPr>
          <p:cNvSpPr txBox="1"/>
          <p:nvPr/>
        </p:nvSpPr>
        <p:spPr>
          <a:xfrm>
            <a:off x="609600" y="5334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spc="-2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Sara Morandi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85" y="0"/>
            <a:ext cx="3995356" cy="6544886"/>
            <a:chOff x="0" y="6095"/>
            <a:chExt cx="3995356" cy="6531142"/>
          </a:xfrm>
        </p:grpSpPr>
        <p:sp>
          <p:nvSpPr>
            <p:cNvPr id="3" name="object 3"/>
            <p:cNvSpPr/>
            <p:nvPr/>
          </p:nvSpPr>
          <p:spPr>
            <a:xfrm>
              <a:off x="0" y="6095"/>
              <a:ext cx="3995356" cy="6531142"/>
            </a:xfrm>
            <a:custGeom>
              <a:avLst/>
              <a:gdLst/>
              <a:ahLst/>
              <a:cxnLst/>
              <a:rect l="l" t="t" r="r" b="b"/>
              <a:pathLst>
                <a:path w="3990340" h="6515100">
                  <a:moveTo>
                    <a:pt x="3989831" y="0"/>
                  </a:moveTo>
                  <a:lnTo>
                    <a:pt x="0" y="0"/>
                  </a:lnTo>
                  <a:lnTo>
                    <a:pt x="0" y="6515100"/>
                  </a:lnTo>
                  <a:lnTo>
                    <a:pt x="3989831" y="6515100"/>
                  </a:lnTo>
                  <a:lnTo>
                    <a:pt x="3989831" y="0"/>
                  </a:lnTo>
                  <a:close/>
                </a:path>
              </a:pathLst>
            </a:custGeom>
            <a:solidFill>
              <a:srgbClr val="C1B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5064" y="1566671"/>
              <a:ext cx="185927" cy="37033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168890" y="216789"/>
            <a:ext cx="1671320" cy="888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solidFill>
                  <a:srgbClr val="FDBD00"/>
                </a:solidFill>
                <a:latin typeface="Arial"/>
                <a:cs typeface="Arial"/>
              </a:rPr>
              <a:t>COUNSELING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405"/>
              </a:lnSpc>
              <a:spcBef>
                <a:spcPts val="20"/>
              </a:spcBef>
            </a:pPr>
            <a:r>
              <a:rPr sz="1200" b="1" spc="-25" dirty="0">
                <a:solidFill>
                  <a:srgbClr val="FDBD00"/>
                </a:solidFill>
                <a:latin typeface="Arial"/>
                <a:cs typeface="Arial"/>
              </a:rPr>
              <a:t>REL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A</a:t>
            </a:r>
            <a:r>
              <a:rPr sz="1200" b="1" spc="65" dirty="0">
                <a:solidFill>
                  <a:srgbClr val="FDBD00"/>
                </a:solidFill>
                <a:latin typeface="Arial"/>
                <a:cs typeface="Arial"/>
              </a:rPr>
              <a:t>Z</a:t>
            </a:r>
            <a:r>
              <a:rPr sz="1200" b="1" spc="70" dirty="0">
                <a:solidFill>
                  <a:srgbClr val="FDBD00"/>
                </a:solidFill>
                <a:latin typeface="Arial"/>
                <a:cs typeface="Arial"/>
              </a:rPr>
              <a:t>IONE</a:t>
            </a:r>
            <a:r>
              <a:rPr sz="1200" b="1" spc="-55" dirty="0">
                <a:solidFill>
                  <a:srgbClr val="FDBD00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FDBD00"/>
                </a:solidFill>
                <a:latin typeface="Arial"/>
                <a:cs typeface="Arial"/>
              </a:rPr>
              <a:t>D</a:t>
            </a:r>
            <a:r>
              <a:rPr sz="1200" b="1" spc="-40" dirty="0">
                <a:solidFill>
                  <a:srgbClr val="FDBD00"/>
                </a:solidFill>
                <a:latin typeface="Arial"/>
                <a:cs typeface="Arial"/>
              </a:rPr>
              <a:t>’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A</a:t>
            </a:r>
            <a:r>
              <a:rPr sz="1200" b="1" spc="50" dirty="0">
                <a:solidFill>
                  <a:srgbClr val="FDBD00"/>
                </a:solidFill>
                <a:latin typeface="Arial"/>
                <a:cs typeface="Arial"/>
              </a:rPr>
              <a:t>IU</a:t>
            </a:r>
            <a:r>
              <a:rPr sz="1200" b="1" spc="60" dirty="0">
                <a:solidFill>
                  <a:srgbClr val="FDBD00"/>
                </a:solidFill>
                <a:latin typeface="Arial"/>
                <a:cs typeface="Arial"/>
              </a:rPr>
              <a:t>T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O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3204"/>
              </a:lnSpc>
            </a:pPr>
            <a:r>
              <a:rPr sz="2700" b="1" spc="254" dirty="0">
                <a:solidFill>
                  <a:srgbClr val="FDBD00"/>
                </a:solidFill>
                <a:latin typeface="Arial"/>
                <a:cs typeface="Arial"/>
              </a:rPr>
              <a:t>202</a:t>
            </a:r>
            <a:r>
              <a:rPr lang="it-IT" sz="2700" b="1" spc="254" dirty="0">
                <a:solidFill>
                  <a:srgbClr val="FDBD00"/>
                </a:solidFill>
                <a:latin typeface="Arial"/>
                <a:cs typeface="Arial"/>
              </a:rPr>
              <a:t>6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42730" y="4739640"/>
            <a:ext cx="3127375" cy="1508760"/>
          </a:xfrm>
          <a:custGeom>
            <a:avLst/>
            <a:gdLst/>
            <a:ahLst/>
            <a:cxnLst/>
            <a:rect l="l" t="t" r="r" b="b"/>
            <a:pathLst>
              <a:path w="3127375" h="1508760">
                <a:moveTo>
                  <a:pt x="1303020" y="1341120"/>
                </a:moveTo>
                <a:lnTo>
                  <a:pt x="521208" y="1341120"/>
                </a:lnTo>
                <a:lnTo>
                  <a:pt x="912113" y="1508760"/>
                </a:lnTo>
                <a:lnTo>
                  <a:pt x="1303020" y="1341120"/>
                </a:lnTo>
                <a:close/>
              </a:path>
              <a:path w="3127375" h="1508760">
                <a:moveTo>
                  <a:pt x="2903728" y="0"/>
                </a:moveTo>
                <a:lnTo>
                  <a:pt x="223520" y="0"/>
                </a:lnTo>
                <a:lnTo>
                  <a:pt x="178473" y="4541"/>
                </a:lnTo>
                <a:lnTo>
                  <a:pt x="136517" y="17565"/>
                </a:lnTo>
                <a:lnTo>
                  <a:pt x="98549" y="38174"/>
                </a:lnTo>
                <a:lnTo>
                  <a:pt x="65468" y="65468"/>
                </a:lnTo>
                <a:lnTo>
                  <a:pt x="38174" y="98549"/>
                </a:lnTo>
                <a:lnTo>
                  <a:pt x="17565" y="136517"/>
                </a:lnTo>
                <a:lnTo>
                  <a:pt x="4541" y="178473"/>
                </a:lnTo>
                <a:lnTo>
                  <a:pt x="0" y="223519"/>
                </a:lnTo>
                <a:lnTo>
                  <a:pt x="0" y="1117600"/>
                </a:lnTo>
                <a:lnTo>
                  <a:pt x="4541" y="1162646"/>
                </a:lnTo>
                <a:lnTo>
                  <a:pt x="17565" y="1204602"/>
                </a:lnTo>
                <a:lnTo>
                  <a:pt x="38174" y="1242570"/>
                </a:lnTo>
                <a:lnTo>
                  <a:pt x="65468" y="1275651"/>
                </a:lnTo>
                <a:lnTo>
                  <a:pt x="98549" y="1302945"/>
                </a:lnTo>
                <a:lnTo>
                  <a:pt x="136517" y="1323554"/>
                </a:lnTo>
                <a:lnTo>
                  <a:pt x="178473" y="1336578"/>
                </a:lnTo>
                <a:lnTo>
                  <a:pt x="223520" y="1341120"/>
                </a:lnTo>
                <a:lnTo>
                  <a:pt x="2903728" y="1341120"/>
                </a:lnTo>
                <a:lnTo>
                  <a:pt x="2948774" y="1336578"/>
                </a:lnTo>
                <a:lnTo>
                  <a:pt x="2990730" y="1323554"/>
                </a:lnTo>
                <a:lnTo>
                  <a:pt x="3028698" y="1302945"/>
                </a:lnTo>
                <a:lnTo>
                  <a:pt x="3061779" y="1275651"/>
                </a:lnTo>
                <a:lnTo>
                  <a:pt x="3089073" y="1242570"/>
                </a:lnTo>
                <a:lnTo>
                  <a:pt x="3109682" y="1204602"/>
                </a:lnTo>
                <a:lnTo>
                  <a:pt x="3122706" y="1162646"/>
                </a:lnTo>
                <a:lnTo>
                  <a:pt x="3127248" y="1117600"/>
                </a:lnTo>
                <a:lnTo>
                  <a:pt x="3127248" y="223519"/>
                </a:lnTo>
                <a:lnTo>
                  <a:pt x="3122706" y="178473"/>
                </a:lnTo>
                <a:lnTo>
                  <a:pt x="3109682" y="136517"/>
                </a:lnTo>
                <a:lnTo>
                  <a:pt x="3089073" y="98549"/>
                </a:lnTo>
                <a:lnTo>
                  <a:pt x="3061779" y="65468"/>
                </a:lnTo>
                <a:lnTo>
                  <a:pt x="3028698" y="38174"/>
                </a:lnTo>
                <a:lnTo>
                  <a:pt x="2990730" y="17565"/>
                </a:lnTo>
                <a:lnTo>
                  <a:pt x="2948774" y="4541"/>
                </a:lnTo>
                <a:lnTo>
                  <a:pt x="2903728" y="0"/>
                </a:lnTo>
                <a:close/>
              </a:path>
            </a:pathLst>
          </a:custGeom>
          <a:solidFill>
            <a:srgbClr val="C58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23571" y="4841273"/>
            <a:ext cx="267843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«</a:t>
            </a:r>
            <a:r>
              <a:rPr lang="it-IT" spc="-5" dirty="0">
                <a:solidFill>
                  <a:srgbClr val="FFFFFF"/>
                </a:solidFill>
                <a:latin typeface="Arial MT"/>
                <a:cs typeface="Arial MT"/>
              </a:rPr>
              <a:t>Non mi sento mai abbastanza, non sono in gamba come gli altri…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»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03336" y="4534184"/>
            <a:ext cx="3436874" cy="1825592"/>
          </a:xfrm>
          <a:custGeom>
            <a:avLst/>
            <a:gdLst/>
            <a:ahLst/>
            <a:cxnLst/>
            <a:rect l="l" t="t" r="r" b="b"/>
            <a:pathLst>
              <a:path w="3453765" h="2174240">
                <a:moveTo>
                  <a:pt x="1438910" y="1932432"/>
                </a:moveTo>
                <a:lnTo>
                  <a:pt x="575564" y="1932432"/>
                </a:lnTo>
                <a:lnTo>
                  <a:pt x="1007237" y="2173986"/>
                </a:lnTo>
                <a:lnTo>
                  <a:pt x="1438910" y="1932432"/>
                </a:lnTo>
                <a:close/>
              </a:path>
              <a:path w="3453765" h="2174240">
                <a:moveTo>
                  <a:pt x="3131312" y="0"/>
                </a:moveTo>
                <a:lnTo>
                  <a:pt x="322072" y="0"/>
                </a:lnTo>
                <a:lnTo>
                  <a:pt x="274466" y="3490"/>
                </a:lnTo>
                <a:lnTo>
                  <a:pt x="229034" y="13632"/>
                </a:lnTo>
                <a:lnTo>
                  <a:pt x="186272" y="29925"/>
                </a:lnTo>
                <a:lnTo>
                  <a:pt x="146677" y="51874"/>
                </a:lnTo>
                <a:lnTo>
                  <a:pt x="110748" y="78981"/>
                </a:lnTo>
                <a:lnTo>
                  <a:pt x="78981" y="110748"/>
                </a:lnTo>
                <a:lnTo>
                  <a:pt x="51874" y="146677"/>
                </a:lnTo>
                <a:lnTo>
                  <a:pt x="29925" y="186272"/>
                </a:lnTo>
                <a:lnTo>
                  <a:pt x="13632" y="229034"/>
                </a:lnTo>
                <a:lnTo>
                  <a:pt x="3490" y="274466"/>
                </a:lnTo>
                <a:lnTo>
                  <a:pt x="0" y="322072"/>
                </a:lnTo>
                <a:lnTo>
                  <a:pt x="0" y="1610360"/>
                </a:lnTo>
                <a:lnTo>
                  <a:pt x="3490" y="1657965"/>
                </a:lnTo>
                <a:lnTo>
                  <a:pt x="13632" y="1703397"/>
                </a:lnTo>
                <a:lnTo>
                  <a:pt x="29925" y="1746159"/>
                </a:lnTo>
                <a:lnTo>
                  <a:pt x="51874" y="1785754"/>
                </a:lnTo>
                <a:lnTo>
                  <a:pt x="78981" y="1821683"/>
                </a:lnTo>
                <a:lnTo>
                  <a:pt x="110748" y="1853450"/>
                </a:lnTo>
                <a:lnTo>
                  <a:pt x="146677" y="1880557"/>
                </a:lnTo>
                <a:lnTo>
                  <a:pt x="186272" y="1902506"/>
                </a:lnTo>
                <a:lnTo>
                  <a:pt x="229034" y="1918799"/>
                </a:lnTo>
                <a:lnTo>
                  <a:pt x="274466" y="1928941"/>
                </a:lnTo>
                <a:lnTo>
                  <a:pt x="322072" y="1932432"/>
                </a:lnTo>
                <a:lnTo>
                  <a:pt x="3131312" y="1932432"/>
                </a:lnTo>
                <a:lnTo>
                  <a:pt x="3178917" y="1928941"/>
                </a:lnTo>
                <a:lnTo>
                  <a:pt x="3224349" y="1918799"/>
                </a:lnTo>
                <a:lnTo>
                  <a:pt x="3267111" y="1902506"/>
                </a:lnTo>
                <a:lnTo>
                  <a:pt x="3306706" y="1880557"/>
                </a:lnTo>
                <a:lnTo>
                  <a:pt x="3342635" y="1853450"/>
                </a:lnTo>
                <a:lnTo>
                  <a:pt x="3374402" y="1821683"/>
                </a:lnTo>
                <a:lnTo>
                  <a:pt x="3401509" y="1785754"/>
                </a:lnTo>
                <a:lnTo>
                  <a:pt x="3423458" y="1746159"/>
                </a:lnTo>
                <a:lnTo>
                  <a:pt x="3439751" y="1703397"/>
                </a:lnTo>
                <a:lnTo>
                  <a:pt x="3449893" y="1657965"/>
                </a:lnTo>
                <a:lnTo>
                  <a:pt x="3453384" y="1610360"/>
                </a:lnTo>
                <a:lnTo>
                  <a:pt x="3453384" y="322072"/>
                </a:lnTo>
                <a:lnTo>
                  <a:pt x="3449893" y="274466"/>
                </a:lnTo>
                <a:lnTo>
                  <a:pt x="3439751" y="229034"/>
                </a:lnTo>
                <a:lnTo>
                  <a:pt x="3423458" y="186272"/>
                </a:lnTo>
                <a:lnTo>
                  <a:pt x="3401509" y="146677"/>
                </a:lnTo>
                <a:lnTo>
                  <a:pt x="3374402" y="110748"/>
                </a:lnTo>
                <a:lnTo>
                  <a:pt x="3342635" y="78981"/>
                </a:lnTo>
                <a:lnTo>
                  <a:pt x="3306706" y="51874"/>
                </a:lnTo>
                <a:lnTo>
                  <a:pt x="3267111" y="29925"/>
                </a:lnTo>
                <a:lnTo>
                  <a:pt x="3224349" y="13632"/>
                </a:lnTo>
                <a:lnTo>
                  <a:pt x="3178917" y="3490"/>
                </a:lnTo>
                <a:lnTo>
                  <a:pt x="3131312" y="0"/>
                </a:lnTo>
                <a:close/>
              </a:path>
            </a:pathLst>
          </a:custGeom>
          <a:solidFill>
            <a:srgbClr val="2848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16505" y="4772487"/>
            <a:ext cx="3010535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«</a:t>
            </a:r>
            <a:r>
              <a:rPr lang="it-IT" spc="-5" dirty="0">
                <a:solidFill>
                  <a:srgbClr val="FFFFFF"/>
                </a:solidFill>
                <a:latin typeface="Arial MT"/>
                <a:cs typeface="Arial MT"/>
              </a:rPr>
              <a:t>Devo fare una scelta ma non so che fare…</a:t>
            </a:r>
          </a:p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ho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bisogno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di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qualcuno</a:t>
            </a:r>
            <a:r>
              <a:rPr sz="1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con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cui </a:t>
            </a:r>
            <a:r>
              <a:rPr sz="1800" spc="-5" dirty="0" err="1">
                <a:solidFill>
                  <a:srgbClr val="FFFFFF"/>
                </a:solidFill>
                <a:latin typeface="Arial MT"/>
                <a:cs typeface="Arial MT"/>
              </a:rPr>
              <a:t>confrontarmi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»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08625" y="622173"/>
            <a:ext cx="2273175" cy="2047876"/>
          </a:xfrm>
          <a:custGeom>
            <a:avLst/>
            <a:gdLst/>
            <a:ahLst/>
            <a:cxnLst/>
            <a:rect l="l" t="t" r="r" b="b"/>
            <a:pathLst>
              <a:path w="3834765" h="1456055">
                <a:moveTo>
                  <a:pt x="1597660" y="1293876"/>
                </a:moveTo>
                <a:lnTo>
                  <a:pt x="639063" y="1293876"/>
                </a:lnTo>
                <a:lnTo>
                  <a:pt x="1118362" y="1455547"/>
                </a:lnTo>
                <a:lnTo>
                  <a:pt x="1597660" y="1293876"/>
                </a:lnTo>
                <a:close/>
              </a:path>
              <a:path w="3834765" h="1456055">
                <a:moveTo>
                  <a:pt x="3618737" y="0"/>
                </a:moveTo>
                <a:lnTo>
                  <a:pt x="215646" y="0"/>
                </a:lnTo>
                <a:lnTo>
                  <a:pt x="166191" y="5693"/>
                </a:lnTo>
                <a:lnTo>
                  <a:pt x="120798" y="21913"/>
                </a:lnTo>
                <a:lnTo>
                  <a:pt x="80758" y="47366"/>
                </a:lnTo>
                <a:lnTo>
                  <a:pt x="47366" y="80758"/>
                </a:lnTo>
                <a:lnTo>
                  <a:pt x="21913" y="120798"/>
                </a:lnTo>
                <a:lnTo>
                  <a:pt x="5693" y="166191"/>
                </a:lnTo>
                <a:lnTo>
                  <a:pt x="0" y="215646"/>
                </a:lnTo>
                <a:lnTo>
                  <a:pt x="0" y="1078230"/>
                </a:lnTo>
                <a:lnTo>
                  <a:pt x="5693" y="1127684"/>
                </a:lnTo>
                <a:lnTo>
                  <a:pt x="21913" y="1173077"/>
                </a:lnTo>
                <a:lnTo>
                  <a:pt x="47366" y="1213117"/>
                </a:lnTo>
                <a:lnTo>
                  <a:pt x="80758" y="1246509"/>
                </a:lnTo>
                <a:lnTo>
                  <a:pt x="120798" y="1271962"/>
                </a:lnTo>
                <a:lnTo>
                  <a:pt x="166191" y="1288182"/>
                </a:lnTo>
                <a:lnTo>
                  <a:pt x="215646" y="1293876"/>
                </a:lnTo>
                <a:lnTo>
                  <a:pt x="3618737" y="1293876"/>
                </a:lnTo>
                <a:lnTo>
                  <a:pt x="3668192" y="1288182"/>
                </a:lnTo>
                <a:lnTo>
                  <a:pt x="3713585" y="1271962"/>
                </a:lnTo>
                <a:lnTo>
                  <a:pt x="3753625" y="1246509"/>
                </a:lnTo>
                <a:lnTo>
                  <a:pt x="3787017" y="1213117"/>
                </a:lnTo>
                <a:lnTo>
                  <a:pt x="3812470" y="1173077"/>
                </a:lnTo>
                <a:lnTo>
                  <a:pt x="3828690" y="1127684"/>
                </a:lnTo>
                <a:lnTo>
                  <a:pt x="3834383" y="1078230"/>
                </a:lnTo>
                <a:lnTo>
                  <a:pt x="3834383" y="215646"/>
                </a:lnTo>
                <a:lnTo>
                  <a:pt x="3828690" y="166191"/>
                </a:lnTo>
                <a:lnTo>
                  <a:pt x="3812470" y="120798"/>
                </a:lnTo>
                <a:lnTo>
                  <a:pt x="3787017" y="80758"/>
                </a:lnTo>
                <a:lnTo>
                  <a:pt x="3753625" y="47366"/>
                </a:lnTo>
                <a:lnTo>
                  <a:pt x="3713585" y="21913"/>
                </a:lnTo>
                <a:lnTo>
                  <a:pt x="3668192" y="5693"/>
                </a:lnTo>
                <a:lnTo>
                  <a:pt x="3618737" y="0"/>
                </a:lnTo>
                <a:close/>
              </a:path>
            </a:pathLst>
          </a:custGeom>
          <a:solidFill>
            <a:srgbClr val="4576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30205" y="721104"/>
            <a:ext cx="1870771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«Non sopporto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più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nessuno! </a:t>
            </a:r>
            <a:endParaRPr lang="it-IT" spc="-5" dirty="0">
              <a:solidFill>
                <a:srgbClr val="FFFFFF"/>
              </a:solidFill>
              <a:latin typeface="Arial MT"/>
              <a:cs typeface="Arial MT"/>
            </a:endParaRPr>
          </a:p>
          <a:p>
            <a:pPr marL="12700" marR="5080" indent="444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qualità</a:t>
            </a:r>
            <a:r>
              <a:rPr sz="1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 err="1">
                <a:solidFill>
                  <a:srgbClr val="FFFFFF"/>
                </a:solidFill>
                <a:latin typeface="Arial MT"/>
                <a:cs typeface="Arial MT"/>
              </a:rPr>
              <a:t>dei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 err="1">
                <a:solidFill>
                  <a:srgbClr val="FFFFFF"/>
                </a:solidFill>
                <a:latin typeface="Arial MT"/>
                <a:cs typeface="Arial MT"/>
              </a:rPr>
              <a:t>mie</a:t>
            </a:r>
            <a:r>
              <a:rPr lang="it-IT" sz="1800" spc="-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rapporti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con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le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persone</a:t>
            </a:r>
            <a:r>
              <a:rPr sz="1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è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peggiorata»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50705" y="2878053"/>
            <a:ext cx="2829432" cy="1549909"/>
          </a:xfrm>
          <a:custGeom>
            <a:avLst/>
            <a:gdLst/>
            <a:ahLst/>
            <a:cxnLst/>
            <a:rect l="l" t="t" r="r" b="b"/>
            <a:pathLst>
              <a:path w="2806065" h="1348104">
                <a:moveTo>
                  <a:pt x="1169035" y="1197864"/>
                </a:moveTo>
                <a:lnTo>
                  <a:pt x="467613" y="1197864"/>
                </a:lnTo>
                <a:lnTo>
                  <a:pt x="818388" y="1347597"/>
                </a:lnTo>
                <a:lnTo>
                  <a:pt x="1169035" y="1197864"/>
                </a:lnTo>
                <a:close/>
              </a:path>
              <a:path w="2806065" h="1348104">
                <a:moveTo>
                  <a:pt x="2606040" y="0"/>
                </a:moveTo>
                <a:lnTo>
                  <a:pt x="199644" y="0"/>
                </a:lnTo>
                <a:lnTo>
                  <a:pt x="153875" y="5274"/>
                </a:lnTo>
                <a:lnTo>
                  <a:pt x="111856" y="20296"/>
                </a:lnTo>
                <a:lnTo>
                  <a:pt x="74787" y="43867"/>
                </a:lnTo>
                <a:lnTo>
                  <a:pt x="43867" y="74787"/>
                </a:lnTo>
                <a:lnTo>
                  <a:pt x="20296" y="111856"/>
                </a:lnTo>
                <a:lnTo>
                  <a:pt x="5274" y="153875"/>
                </a:lnTo>
                <a:lnTo>
                  <a:pt x="0" y="199644"/>
                </a:lnTo>
                <a:lnTo>
                  <a:pt x="0" y="998220"/>
                </a:lnTo>
                <a:lnTo>
                  <a:pt x="5274" y="1043988"/>
                </a:lnTo>
                <a:lnTo>
                  <a:pt x="20296" y="1086007"/>
                </a:lnTo>
                <a:lnTo>
                  <a:pt x="43867" y="1123076"/>
                </a:lnTo>
                <a:lnTo>
                  <a:pt x="74787" y="1153996"/>
                </a:lnTo>
                <a:lnTo>
                  <a:pt x="111856" y="1177567"/>
                </a:lnTo>
                <a:lnTo>
                  <a:pt x="153875" y="1192589"/>
                </a:lnTo>
                <a:lnTo>
                  <a:pt x="199644" y="1197864"/>
                </a:lnTo>
                <a:lnTo>
                  <a:pt x="2606040" y="1197864"/>
                </a:lnTo>
                <a:lnTo>
                  <a:pt x="2651808" y="1192589"/>
                </a:lnTo>
                <a:lnTo>
                  <a:pt x="2693827" y="1177567"/>
                </a:lnTo>
                <a:lnTo>
                  <a:pt x="2730896" y="1153996"/>
                </a:lnTo>
                <a:lnTo>
                  <a:pt x="2761816" y="1123076"/>
                </a:lnTo>
                <a:lnTo>
                  <a:pt x="2785387" y="1086007"/>
                </a:lnTo>
                <a:lnTo>
                  <a:pt x="2800409" y="1043988"/>
                </a:lnTo>
                <a:lnTo>
                  <a:pt x="2805683" y="998220"/>
                </a:lnTo>
                <a:lnTo>
                  <a:pt x="2805683" y="199644"/>
                </a:lnTo>
                <a:lnTo>
                  <a:pt x="2800409" y="153875"/>
                </a:lnTo>
                <a:lnTo>
                  <a:pt x="2785387" y="111856"/>
                </a:lnTo>
                <a:lnTo>
                  <a:pt x="2761816" y="74787"/>
                </a:lnTo>
                <a:lnTo>
                  <a:pt x="2730896" y="43867"/>
                </a:lnTo>
                <a:lnTo>
                  <a:pt x="2693827" y="20296"/>
                </a:lnTo>
                <a:lnTo>
                  <a:pt x="2651808" y="5274"/>
                </a:lnTo>
                <a:lnTo>
                  <a:pt x="2606040" y="0"/>
                </a:lnTo>
                <a:close/>
              </a:path>
            </a:pathLst>
          </a:custGeom>
          <a:solidFill>
            <a:srgbClr val="AC4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02969" y="2981727"/>
            <a:ext cx="247586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«</a:t>
            </a:r>
            <a:r>
              <a:rPr lang="it-IT" spc="-5" dirty="0">
                <a:solidFill>
                  <a:srgbClr val="FFFFFF"/>
                </a:solidFill>
                <a:latin typeface="Arial MT"/>
                <a:cs typeface="Arial MT"/>
              </a:rPr>
              <a:t>Mi sento spesso stressato e nervoso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e certe </a:t>
            </a:r>
            <a:r>
              <a:rPr sz="1800" spc="-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situazioni non mi stanno </a:t>
            </a:r>
            <a:r>
              <a:rPr sz="1800" spc="-4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più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bene!»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75357" y="2631582"/>
            <a:ext cx="3187065" cy="1584325"/>
          </a:xfrm>
          <a:custGeom>
            <a:avLst/>
            <a:gdLst/>
            <a:ahLst/>
            <a:cxnLst/>
            <a:rect l="l" t="t" r="r" b="b"/>
            <a:pathLst>
              <a:path w="3187065" h="1584325">
                <a:moveTo>
                  <a:pt x="1327785" y="1408176"/>
                </a:moveTo>
                <a:lnTo>
                  <a:pt x="531114" y="1408176"/>
                </a:lnTo>
                <a:lnTo>
                  <a:pt x="929513" y="1584198"/>
                </a:lnTo>
                <a:lnTo>
                  <a:pt x="1327785" y="1408176"/>
                </a:lnTo>
                <a:close/>
              </a:path>
              <a:path w="3187065" h="1584325">
                <a:moveTo>
                  <a:pt x="2951988" y="0"/>
                </a:moveTo>
                <a:lnTo>
                  <a:pt x="234696" y="0"/>
                </a:lnTo>
                <a:lnTo>
                  <a:pt x="187382" y="4766"/>
                </a:lnTo>
                <a:lnTo>
                  <a:pt x="143321" y="18436"/>
                </a:lnTo>
                <a:lnTo>
                  <a:pt x="103454" y="40069"/>
                </a:lnTo>
                <a:lnTo>
                  <a:pt x="68722" y="68722"/>
                </a:lnTo>
                <a:lnTo>
                  <a:pt x="40069" y="103454"/>
                </a:lnTo>
                <a:lnTo>
                  <a:pt x="18436" y="143321"/>
                </a:lnTo>
                <a:lnTo>
                  <a:pt x="4766" y="187382"/>
                </a:lnTo>
                <a:lnTo>
                  <a:pt x="0" y="234695"/>
                </a:lnTo>
                <a:lnTo>
                  <a:pt x="0" y="1173479"/>
                </a:lnTo>
                <a:lnTo>
                  <a:pt x="4766" y="1220793"/>
                </a:lnTo>
                <a:lnTo>
                  <a:pt x="18436" y="1264854"/>
                </a:lnTo>
                <a:lnTo>
                  <a:pt x="40069" y="1304721"/>
                </a:lnTo>
                <a:lnTo>
                  <a:pt x="68722" y="1339453"/>
                </a:lnTo>
                <a:lnTo>
                  <a:pt x="103454" y="1368106"/>
                </a:lnTo>
                <a:lnTo>
                  <a:pt x="143321" y="1389739"/>
                </a:lnTo>
                <a:lnTo>
                  <a:pt x="187382" y="1403409"/>
                </a:lnTo>
                <a:lnTo>
                  <a:pt x="234696" y="1408176"/>
                </a:lnTo>
                <a:lnTo>
                  <a:pt x="2951988" y="1408176"/>
                </a:lnTo>
                <a:lnTo>
                  <a:pt x="2999301" y="1403409"/>
                </a:lnTo>
                <a:lnTo>
                  <a:pt x="3043362" y="1389739"/>
                </a:lnTo>
                <a:lnTo>
                  <a:pt x="3083229" y="1368106"/>
                </a:lnTo>
                <a:lnTo>
                  <a:pt x="3117961" y="1339453"/>
                </a:lnTo>
                <a:lnTo>
                  <a:pt x="3146614" y="1304721"/>
                </a:lnTo>
                <a:lnTo>
                  <a:pt x="3168247" y="1264854"/>
                </a:lnTo>
                <a:lnTo>
                  <a:pt x="3181917" y="1220793"/>
                </a:lnTo>
                <a:lnTo>
                  <a:pt x="3186684" y="1173479"/>
                </a:lnTo>
                <a:lnTo>
                  <a:pt x="3186684" y="234695"/>
                </a:lnTo>
                <a:lnTo>
                  <a:pt x="3181917" y="187382"/>
                </a:lnTo>
                <a:lnTo>
                  <a:pt x="3168247" y="143321"/>
                </a:lnTo>
                <a:lnTo>
                  <a:pt x="3146614" y="103454"/>
                </a:lnTo>
                <a:lnTo>
                  <a:pt x="3117961" y="68722"/>
                </a:lnTo>
                <a:lnTo>
                  <a:pt x="3083229" y="40069"/>
                </a:lnTo>
                <a:lnTo>
                  <a:pt x="3043362" y="18436"/>
                </a:lnTo>
                <a:lnTo>
                  <a:pt x="2999301" y="4766"/>
                </a:lnTo>
                <a:lnTo>
                  <a:pt x="2951988" y="0"/>
                </a:lnTo>
                <a:close/>
              </a:path>
            </a:pathLst>
          </a:custGeom>
          <a:solidFill>
            <a:srgbClr val="BB6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892539" y="2693816"/>
            <a:ext cx="25527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715" marR="5080" indent="-24765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«</a:t>
            </a:r>
            <a:r>
              <a:rPr lang="it-IT" sz="1800" spc="-5" dirty="0">
                <a:solidFill>
                  <a:srgbClr val="FFFFFF"/>
                </a:solidFill>
                <a:latin typeface="Arial MT"/>
                <a:cs typeface="Arial MT"/>
              </a:rPr>
              <a:t>Il mio lavoro non mi soddisfa più come prima</a:t>
            </a:r>
            <a:r>
              <a:rPr lang="it-IT" spc="-5" dirty="0">
                <a:solidFill>
                  <a:srgbClr val="FFFFFF"/>
                </a:solidFill>
                <a:latin typeface="Arial MT"/>
                <a:cs typeface="Arial MT"/>
              </a:rPr>
              <a:t>, voglio che qualcosa cambi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»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6293" y="762907"/>
            <a:ext cx="2458720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 MT"/>
                <a:cs typeface="Arial MT"/>
              </a:rPr>
              <a:t>incertezza</a:t>
            </a:r>
            <a:endParaRPr sz="18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 MT"/>
                <a:cs typeface="Arial MT"/>
              </a:rPr>
              <a:t>paura</a:t>
            </a:r>
            <a:endParaRPr sz="18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 MT"/>
                <a:cs typeface="Arial MT"/>
              </a:rPr>
              <a:t>ansia</a:t>
            </a:r>
            <a:endParaRPr sz="18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it-IT" sz="1800" spc="-5" dirty="0">
                <a:latin typeface="Arial MT"/>
                <a:cs typeface="Arial MT"/>
              </a:rPr>
              <a:t>p</a:t>
            </a:r>
            <a:r>
              <a:rPr lang="it-IT" spc="-5" dirty="0">
                <a:latin typeface="Arial MT"/>
                <a:cs typeface="Arial MT"/>
              </a:rPr>
              <a:t>reoccupazi</a:t>
            </a:r>
            <a:r>
              <a:rPr lang="it-IT" spc="-15" dirty="0">
                <a:latin typeface="Arial MT"/>
                <a:cs typeface="Arial MT"/>
              </a:rPr>
              <a:t>one</a:t>
            </a:r>
            <a:endParaRPr lang="it-IT" sz="1800" spc="-5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it-IT" spc="-5" dirty="0">
                <a:latin typeface="Arial MT"/>
                <a:cs typeface="Arial MT"/>
              </a:rPr>
              <a:t>Insicurezza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it-IT" sz="1800" spc="-5" dirty="0">
                <a:latin typeface="Arial MT"/>
                <a:cs typeface="Arial MT"/>
              </a:rPr>
              <a:t>difficoltà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endParaRPr sz="1800" dirty="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5083" y="320973"/>
            <a:ext cx="3339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b="1" spc="-5" dirty="0">
                <a:latin typeface="Arial"/>
                <a:cs typeface="Arial"/>
              </a:rPr>
              <a:t>LE TEMATICHE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D9512A81-FB56-BE4D-B222-321E35065FF1}"/>
              </a:ext>
            </a:extLst>
          </p:cNvPr>
          <p:cNvSpPr/>
          <p:nvPr/>
        </p:nvSpPr>
        <p:spPr>
          <a:xfrm>
            <a:off x="7402001" y="622172"/>
            <a:ext cx="2199199" cy="1952493"/>
          </a:xfrm>
          <a:custGeom>
            <a:avLst/>
            <a:gdLst/>
            <a:ahLst/>
            <a:cxnLst/>
            <a:rect l="l" t="t" r="r" b="b"/>
            <a:pathLst>
              <a:path w="3127375" h="1508760">
                <a:moveTo>
                  <a:pt x="1303020" y="1341120"/>
                </a:moveTo>
                <a:lnTo>
                  <a:pt x="521208" y="1341120"/>
                </a:lnTo>
                <a:lnTo>
                  <a:pt x="912113" y="1508760"/>
                </a:lnTo>
                <a:lnTo>
                  <a:pt x="1303020" y="1341120"/>
                </a:lnTo>
                <a:close/>
              </a:path>
              <a:path w="3127375" h="1508760">
                <a:moveTo>
                  <a:pt x="2903728" y="0"/>
                </a:moveTo>
                <a:lnTo>
                  <a:pt x="223520" y="0"/>
                </a:lnTo>
                <a:lnTo>
                  <a:pt x="178473" y="4541"/>
                </a:lnTo>
                <a:lnTo>
                  <a:pt x="136517" y="17565"/>
                </a:lnTo>
                <a:lnTo>
                  <a:pt x="98549" y="38174"/>
                </a:lnTo>
                <a:lnTo>
                  <a:pt x="65468" y="65468"/>
                </a:lnTo>
                <a:lnTo>
                  <a:pt x="38174" y="98549"/>
                </a:lnTo>
                <a:lnTo>
                  <a:pt x="17565" y="136517"/>
                </a:lnTo>
                <a:lnTo>
                  <a:pt x="4541" y="178473"/>
                </a:lnTo>
                <a:lnTo>
                  <a:pt x="0" y="223519"/>
                </a:lnTo>
                <a:lnTo>
                  <a:pt x="0" y="1117600"/>
                </a:lnTo>
                <a:lnTo>
                  <a:pt x="4541" y="1162646"/>
                </a:lnTo>
                <a:lnTo>
                  <a:pt x="17565" y="1204602"/>
                </a:lnTo>
                <a:lnTo>
                  <a:pt x="38174" y="1242570"/>
                </a:lnTo>
                <a:lnTo>
                  <a:pt x="65468" y="1275651"/>
                </a:lnTo>
                <a:lnTo>
                  <a:pt x="98549" y="1302945"/>
                </a:lnTo>
                <a:lnTo>
                  <a:pt x="136517" y="1323554"/>
                </a:lnTo>
                <a:lnTo>
                  <a:pt x="178473" y="1336578"/>
                </a:lnTo>
                <a:lnTo>
                  <a:pt x="223520" y="1341120"/>
                </a:lnTo>
                <a:lnTo>
                  <a:pt x="2903728" y="1341120"/>
                </a:lnTo>
                <a:lnTo>
                  <a:pt x="2948774" y="1336578"/>
                </a:lnTo>
                <a:lnTo>
                  <a:pt x="2990730" y="1323554"/>
                </a:lnTo>
                <a:lnTo>
                  <a:pt x="3028698" y="1302945"/>
                </a:lnTo>
                <a:lnTo>
                  <a:pt x="3061779" y="1275651"/>
                </a:lnTo>
                <a:lnTo>
                  <a:pt x="3089073" y="1242570"/>
                </a:lnTo>
                <a:lnTo>
                  <a:pt x="3109682" y="1204602"/>
                </a:lnTo>
                <a:lnTo>
                  <a:pt x="3122706" y="1162646"/>
                </a:lnTo>
                <a:lnTo>
                  <a:pt x="3127248" y="1117600"/>
                </a:lnTo>
                <a:lnTo>
                  <a:pt x="3127248" y="223519"/>
                </a:lnTo>
                <a:lnTo>
                  <a:pt x="3122706" y="178473"/>
                </a:lnTo>
                <a:lnTo>
                  <a:pt x="3109682" y="136517"/>
                </a:lnTo>
                <a:lnTo>
                  <a:pt x="3089073" y="98549"/>
                </a:lnTo>
                <a:lnTo>
                  <a:pt x="3061779" y="65468"/>
                </a:lnTo>
                <a:lnTo>
                  <a:pt x="3028698" y="38174"/>
                </a:lnTo>
                <a:lnTo>
                  <a:pt x="2990730" y="17565"/>
                </a:lnTo>
                <a:lnTo>
                  <a:pt x="2948774" y="4541"/>
                </a:lnTo>
                <a:lnTo>
                  <a:pt x="290372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C8F69273-00D4-7E49-8CBA-F1F26F13E34F}"/>
              </a:ext>
            </a:extLst>
          </p:cNvPr>
          <p:cNvSpPr txBox="1"/>
          <p:nvPr/>
        </p:nvSpPr>
        <p:spPr>
          <a:xfrm>
            <a:off x="7467887" y="991690"/>
            <a:ext cx="213331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it-IT" sz="1800" spc="-5" dirty="0">
                <a:solidFill>
                  <a:srgbClr val="FFFFFF"/>
                </a:solidFill>
                <a:latin typeface="Arial MT"/>
                <a:cs typeface="Arial MT"/>
              </a:rPr>
              <a:t>«Capitano  tutte a me</a:t>
            </a:r>
            <a:r>
              <a:rPr lang="it-IT" spc="-5" dirty="0">
                <a:solidFill>
                  <a:srgbClr val="FFFFFF"/>
                </a:solidFill>
                <a:latin typeface="Arial MT"/>
                <a:cs typeface="Arial MT"/>
              </a:rPr>
              <a:t>…non ce la posso fare…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»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B6C68D4A-D8DE-E146-825A-396EFBC78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30" y="2540842"/>
            <a:ext cx="2002590" cy="2002590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9630755B-A86F-9D4D-A310-D37633E43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30" y="4543432"/>
            <a:ext cx="2001454" cy="20014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302" y="979169"/>
            <a:ext cx="1080135" cy="0"/>
          </a:xfrm>
          <a:custGeom>
            <a:avLst/>
            <a:gdLst/>
            <a:ahLst/>
            <a:cxnLst/>
            <a:rect l="l" t="t" r="r" b="b"/>
            <a:pathLst>
              <a:path w="1080135">
                <a:moveTo>
                  <a:pt x="0" y="0"/>
                </a:moveTo>
                <a:lnTo>
                  <a:pt x="1080008" y="0"/>
                </a:lnTo>
              </a:path>
            </a:pathLst>
          </a:custGeom>
          <a:ln w="38100">
            <a:solidFill>
              <a:srgbClr val="F6DA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5969"/>
            <a:ext cx="4014500" cy="6574790"/>
            <a:chOff x="13716" y="0"/>
            <a:chExt cx="4000500" cy="65747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447" y="5673852"/>
              <a:ext cx="1877796" cy="7025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716" y="0"/>
              <a:ext cx="4000500" cy="6574790"/>
            </a:xfrm>
            <a:custGeom>
              <a:avLst/>
              <a:gdLst/>
              <a:ahLst/>
              <a:cxnLst/>
              <a:rect l="l" t="t" r="r" b="b"/>
              <a:pathLst>
                <a:path w="4000500" h="6574790">
                  <a:moveTo>
                    <a:pt x="0" y="6574535"/>
                  </a:moveTo>
                  <a:lnTo>
                    <a:pt x="4000500" y="6574535"/>
                  </a:lnTo>
                  <a:lnTo>
                    <a:pt x="4000500" y="0"/>
                  </a:lnTo>
                  <a:lnTo>
                    <a:pt x="0" y="0"/>
                  </a:lnTo>
                  <a:lnTo>
                    <a:pt x="0" y="6574535"/>
                  </a:lnTo>
                  <a:close/>
                </a:path>
              </a:pathLst>
            </a:custGeom>
            <a:solidFill>
              <a:srgbClr val="AC4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168890" y="216789"/>
            <a:ext cx="1671320" cy="48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solidFill>
                  <a:srgbClr val="FDBD00"/>
                </a:solidFill>
                <a:latin typeface="Arial"/>
                <a:cs typeface="Arial"/>
              </a:rPr>
              <a:t>COUNSELING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200" b="1" spc="-25" dirty="0">
                <a:solidFill>
                  <a:srgbClr val="FDBD00"/>
                </a:solidFill>
                <a:latin typeface="Arial"/>
                <a:cs typeface="Arial"/>
              </a:rPr>
              <a:t>REL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A</a:t>
            </a:r>
            <a:r>
              <a:rPr sz="1200" b="1" spc="65" dirty="0">
                <a:solidFill>
                  <a:srgbClr val="FDBD00"/>
                </a:solidFill>
                <a:latin typeface="Arial"/>
                <a:cs typeface="Arial"/>
              </a:rPr>
              <a:t>Z</a:t>
            </a:r>
            <a:r>
              <a:rPr sz="1200" b="1" spc="70" dirty="0">
                <a:solidFill>
                  <a:srgbClr val="FDBD00"/>
                </a:solidFill>
                <a:latin typeface="Arial"/>
                <a:cs typeface="Arial"/>
              </a:rPr>
              <a:t>IONE</a:t>
            </a:r>
            <a:r>
              <a:rPr sz="1200" b="1" spc="-55" dirty="0">
                <a:solidFill>
                  <a:srgbClr val="FDBD00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FDBD00"/>
                </a:solidFill>
                <a:latin typeface="Arial"/>
                <a:cs typeface="Arial"/>
              </a:rPr>
              <a:t>D</a:t>
            </a:r>
            <a:r>
              <a:rPr sz="1200" b="1" spc="-40" dirty="0">
                <a:solidFill>
                  <a:srgbClr val="FDBD00"/>
                </a:solidFill>
                <a:latin typeface="Arial"/>
                <a:cs typeface="Arial"/>
              </a:rPr>
              <a:t>’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A</a:t>
            </a:r>
            <a:r>
              <a:rPr sz="1200" b="1" spc="50" dirty="0">
                <a:solidFill>
                  <a:srgbClr val="FDBD00"/>
                </a:solidFill>
                <a:latin typeface="Arial"/>
                <a:cs typeface="Arial"/>
              </a:rPr>
              <a:t>IU</a:t>
            </a:r>
            <a:r>
              <a:rPr sz="1200" b="1" spc="60" dirty="0">
                <a:solidFill>
                  <a:srgbClr val="FDBD00"/>
                </a:solidFill>
                <a:latin typeface="Arial"/>
                <a:cs typeface="Arial"/>
              </a:rPr>
              <a:t>T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4" dirty="0"/>
              <a:t>202</a:t>
            </a:r>
            <a:r>
              <a:rPr lang="it-IT" spc="254" dirty="0"/>
              <a:t>6</a:t>
            </a:r>
            <a:endParaRPr spc="254" dirty="0"/>
          </a:p>
        </p:txBody>
      </p:sp>
      <p:sp>
        <p:nvSpPr>
          <p:cNvPr id="9" name="object 9"/>
          <p:cNvSpPr txBox="1"/>
          <p:nvPr/>
        </p:nvSpPr>
        <p:spPr>
          <a:xfrm>
            <a:off x="658918" y="1266950"/>
            <a:ext cx="2389081" cy="21935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lang="it-IT" sz="2000" dirty="0">
                <a:solidFill>
                  <a:srgbClr val="FFFFFF"/>
                </a:solidFill>
                <a:latin typeface="Arial MT"/>
                <a:cs typeface="Arial MT"/>
              </a:rPr>
              <a:t>ascolto</a:t>
            </a:r>
            <a:endParaRPr sz="20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5"/>
              </a:spcBef>
              <a:buChar char="•"/>
              <a:tabLst>
                <a:tab pos="354965" algn="l"/>
                <a:tab pos="355600" algn="l"/>
              </a:tabLst>
            </a:pPr>
            <a:r>
              <a:rPr lang="it-IT" sz="200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2000" dirty="0" err="1">
                <a:solidFill>
                  <a:srgbClr val="FFFFFF"/>
                </a:solidFill>
                <a:latin typeface="Arial MT"/>
                <a:cs typeface="Arial MT"/>
              </a:rPr>
              <a:t>onfronto</a:t>
            </a:r>
            <a:endParaRPr lang="it-IT" sz="2000" dirty="0">
              <a:solidFill>
                <a:srgbClr val="FFFFFF"/>
              </a:solidFill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5"/>
              </a:spcBef>
              <a:buChar char="•"/>
              <a:tabLst>
                <a:tab pos="354965" algn="l"/>
                <a:tab pos="355600" algn="l"/>
              </a:tabLst>
            </a:pPr>
            <a:r>
              <a:rPr lang="it-IT" sz="2000" dirty="0">
                <a:solidFill>
                  <a:srgbClr val="FFFFFF"/>
                </a:solidFill>
                <a:latin typeface="Arial MT"/>
                <a:cs typeface="Arial MT"/>
              </a:rPr>
              <a:t>sostegno</a:t>
            </a:r>
            <a:endParaRPr sz="20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lang="it-IT" sz="2000" dirty="0">
                <a:solidFill>
                  <a:srgbClr val="FFFFFF"/>
                </a:solidFill>
                <a:latin typeface="Arial MT"/>
                <a:cs typeface="Arial MT"/>
              </a:rPr>
              <a:t>collaborazione</a:t>
            </a:r>
            <a:endParaRPr sz="20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it-IT" sz="2000" dirty="0">
                <a:solidFill>
                  <a:srgbClr val="FFFFFF"/>
                </a:solidFill>
                <a:latin typeface="Arial MT"/>
                <a:cs typeface="Arial MT"/>
              </a:rPr>
              <a:t>f</a:t>
            </a:r>
            <a:r>
              <a:rPr sz="2000" dirty="0" err="1">
                <a:solidFill>
                  <a:srgbClr val="FFFFFF"/>
                </a:solidFill>
                <a:latin typeface="Arial MT"/>
                <a:cs typeface="Arial MT"/>
              </a:rPr>
              <a:t>iducia</a:t>
            </a:r>
            <a:endParaRPr lang="it-IT" sz="2000" dirty="0">
              <a:solidFill>
                <a:srgbClr val="FFFFFF"/>
              </a:solidFill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it-IT" sz="2000" dirty="0">
                <a:solidFill>
                  <a:srgbClr val="FFFFFF"/>
                </a:solidFill>
                <a:latin typeface="Arial MT"/>
                <a:cs typeface="Arial MT"/>
              </a:rPr>
              <a:t>coraggio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it-IT" sz="2000" dirty="0">
                <a:solidFill>
                  <a:srgbClr val="FFFFFF"/>
                </a:solidFill>
                <a:latin typeface="Arial MT"/>
                <a:cs typeface="Arial MT"/>
              </a:rPr>
              <a:t>impegno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8244840" y="5167884"/>
            <a:ext cx="3464560" cy="972819"/>
            <a:chOff x="8244840" y="5167884"/>
            <a:chExt cx="3464560" cy="972819"/>
          </a:xfrm>
        </p:grpSpPr>
        <p:sp>
          <p:nvSpPr>
            <p:cNvPr id="11" name="object 11"/>
            <p:cNvSpPr/>
            <p:nvPr/>
          </p:nvSpPr>
          <p:spPr>
            <a:xfrm>
              <a:off x="8250936" y="5173980"/>
              <a:ext cx="3451860" cy="960119"/>
            </a:xfrm>
            <a:custGeom>
              <a:avLst/>
              <a:gdLst/>
              <a:ahLst/>
              <a:cxnLst/>
              <a:rect l="l" t="t" r="r" b="b"/>
              <a:pathLst>
                <a:path w="3451859" h="960120">
                  <a:moveTo>
                    <a:pt x="1438275" y="853440"/>
                  </a:moveTo>
                  <a:lnTo>
                    <a:pt x="575310" y="853440"/>
                  </a:lnTo>
                  <a:lnTo>
                    <a:pt x="1006856" y="960120"/>
                  </a:lnTo>
                  <a:lnTo>
                    <a:pt x="1438275" y="853440"/>
                  </a:lnTo>
                  <a:close/>
                </a:path>
                <a:path w="3451859" h="960120">
                  <a:moveTo>
                    <a:pt x="3309620" y="0"/>
                  </a:moveTo>
                  <a:lnTo>
                    <a:pt x="142240" y="0"/>
                  </a:lnTo>
                  <a:lnTo>
                    <a:pt x="97259" y="7246"/>
                  </a:lnTo>
                  <a:lnTo>
                    <a:pt x="58210" y="27427"/>
                  </a:lnTo>
                  <a:lnTo>
                    <a:pt x="27427" y="58210"/>
                  </a:lnTo>
                  <a:lnTo>
                    <a:pt x="7246" y="97259"/>
                  </a:lnTo>
                  <a:lnTo>
                    <a:pt x="0" y="142240"/>
                  </a:lnTo>
                  <a:lnTo>
                    <a:pt x="0" y="711200"/>
                  </a:lnTo>
                  <a:lnTo>
                    <a:pt x="7246" y="756155"/>
                  </a:lnTo>
                  <a:lnTo>
                    <a:pt x="27427" y="795201"/>
                  </a:lnTo>
                  <a:lnTo>
                    <a:pt x="58210" y="825993"/>
                  </a:lnTo>
                  <a:lnTo>
                    <a:pt x="97259" y="846187"/>
                  </a:lnTo>
                  <a:lnTo>
                    <a:pt x="142240" y="853440"/>
                  </a:lnTo>
                  <a:lnTo>
                    <a:pt x="3309620" y="853440"/>
                  </a:lnTo>
                  <a:lnTo>
                    <a:pt x="3354600" y="846187"/>
                  </a:lnTo>
                  <a:lnTo>
                    <a:pt x="3393649" y="825993"/>
                  </a:lnTo>
                  <a:lnTo>
                    <a:pt x="3424432" y="795201"/>
                  </a:lnTo>
                  <a:lnTo>
                    <a:pt x="3444613" y="756155"/>
                  </a:lnTo>
                  <a:lnTo>
                    <a:pt x="3451860" y="711200"/>
                  </a:lnTo>
                  <a:lnTo>
                    <a:pt x="3451860" y="142240"/>
                  </a:lnTo>
                  <a:lnTo>
                    <a:pt x="3444613" y="97259"/>
                  </a:lnTo>
                  <a:lnTo>
                    <a:pt x="3424432" y="58210"/>
                  </a:lnTo>
                  <a:lnTo>
                    <a:pt x="3393649" y="27427"/>
                  </a:lnTo>
                  <a:lnTo>
                    <a:pt x="3354600" y="7246"/>
                  </a:lnTo>
                  <a:lnTo>
                    <a:pt x="3309620" y="0"/>
                  </a:lnTo>
                  <a:close/>
                </a:path>
              </a:pathLst>
            </a:custGeom>
            <a:solidFill>
              <a:srgbClr val="5787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50936" y="5173980"/>
              <a:ext cx="3451860" cy="960119"/>
            </a:xfrm>
            <a:custGeom>
              <a:avLst/>
              <a:gdLst/>
              <a:ahLst/>
              <a:cxnLst/>
              <a:rect l="l" t="t" r="r" b="b"/>
              <a:pathLst>
                <a:path w="3451859" h="960120">
                  <a:moveTo>
                    <a:pt x="0" y="142240"/>
                  </a:moveTo>
                  <a:lnTo>
                    <a:pt x="7246" y="97259"/>
                  </a:lnTo>
                  <a:lnTo>
                    <a:pt x="27427" y="58210"/>
                  </a:lnTo>
                  <a:lnTo>
                    <a:pt x="58210" y="27427"/>
                  </a:lnTo>
                  <a:lnTo>
                    <a:pt x="97259" y="7246"/>
                  </a:lnTo>
                  <a:lnTo>
                    <a:pt x="142240" y="0"/>
                  </a:lnTo>
                  <a:lnTo>
                    <a:pt x="575310" y="0"/>
                  </a:lnTo>
                  <a:lnTo>
                    <a:pt x="1438275" y="0"/>
                  </a:lnTo>
                  <a:lnTo>
                    <a:pt x="3309620" y="0"/>
                  </a:lnTo>
                  <a:lnTo>
                    <a:pt x="3354600" y="7246"/>
                  </a:lnTo>
                  <a:lnTo>
                    <a:pt x="3393649" y="27427"/>
                  </a:lnTo>
                  <a:lnTo>
                    <a:pt x="3424432" y="58210"/>
                  </a:lnTo>
                  <a:lnTo>
                    <a:pt x="3444613" y="97259"/>
                  </a:lnTo>
                  <a:lnTo>
                    <a:pt x="3451860" y="142240"/>
                  </a:lnTo>
                  <a:lnTo>
                    <a:pt x="3451860" y="497840"/>
                  </a:lnTo>
                  <a:lnTo>
                    <a:pt x="3451860" y="711200"/>
                  </a:lnTo>
                  <a:lnTo>
                    <a:pt x="3444613" y="756155"/>
                  </a:lnTo>
                  <a:lnTo>
                    <a:pt x="3424432" y="795201"/>
                  </a:lnTo>
                  <a:lnTo>
                    <a:pt x="3393649" y="825993"/>
                  </a:lnTo>
                  <a:lnTo>
                    <a:pt x="3354600" y="846187"/>
                  </a:lnTo>
                  <a:lnTo>
                    <a:pt x="3309620" y="853440"/>
                  </a:lnTo>
                  <a:lnTo>
                    <a:pt x="1438275" y="853440"/>
                  </a:lnTo>
                  <a:lnTo>
                    <a:pt x="1006856" y="960120"/>
                  </a:lnTo>
                  <a:lnTo>
                    <a:pt x="575310" y="853440"/>
                  </a:lnTo>
                  <a:lnTo>
                    <a:pt x="142240" y="853440"/>
                  </a:lnTo>
                  <a:lnTo>
                    <a:pt x="97259" y="846187"/>
                  </a:lnTo>
                  <a:lnTo>
                    <a:pt x="58210" y="825993"/>
                  </a:lnTo>
                  <a:lnTo>
                    <a:pt x="27427" y="795201"/>
                  </a:lnTo>
                  <a:lnTo>
                    <a:pt x="7246" y="756155"/>
                  </a:lnTo>
                  <a:lnTo>
                    <a:pt x="0" y="711200"/>
                  </a:lnTo>
                  <a:lnTo>
                    <a:pt x="0" y="497840"/>
                  </a:lnTo>
                  <a:lnTo>
                    <a:pt x="0" y="142240"/>
                  </a:lnTo>
                  <a:close/>
                </a:path>
              </a:pathLst>
            </a:custGeom>
            <a:ln w="12191">
              <a:solidFill>
                <a:srgbClr val="28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626856" y="5308853"/>
            <a:ext cx="27038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«Attiva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le risorse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che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sono</a:t>
            </a:r>
            <a:endParaRPr sz="1800">
              <a:latin typeface="Arial MT"/>
              <a:cs typeface="Arial MT"/>
            </a:endParaRPr>
          </a:p>
          <a:p>
            <a:pPr marR="54610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dentro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di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te»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45508" y="5177028"/>
            <a:ext cx="3005455" cy="963930"/>
          </a:xfrm>
          <a:custGeom>
            <a:avLst/>
            <a:gdLst/>
            <a:ahLst/>
            <a:cxnLst/>
            <a:rect l="l" t="t" r="r" b="b"/>
            <a:pathLst>
              <a:path w="3005454" h="963929">
                <a:moveTo>
                  <a:pt x="1252219" y="856488"/>
                </a:moveTo>
                <a:lnTo>
                  <a:pt x="500888" y="856488"/>
                </a:lnTo>
                <a:lnTo>
                  <a:pt x="876553" y="963549"/>
                </a:lnTo>
                <a:lnTo>
                  <a:pt x="1252219" y="856488"/>
                </a:lnTo>
                <a:close/>
              </a:path>
              <a:path w="3005454" h="963929">
                <a:moveTo>
                  <a:pt x="2862580" y="0"/>
                </a:moveTo>
                <a:lnTo>
                  <a:pt x="142747" y="0"/>
                </a:lnTo>
                <a:lnTo>
                  <a:pt x="97617" y="7274"/>
                </a:lnTo>
                <a:lnTo>
                  <a:pt x="58430" y="27533"/>
                </a:lnTo>
                <a:lnTo>
                  <a:pt x="27533" y="58430"/>
                </a:lnTo>
                <a:lnTo>
                  <a:pt x="7274" y="97617"/>
                </a:lnTo>
                <a:lnTo>
                  <a:pt x="0" y="142748"/>
                </a:lnTo>
                <a:lnTo>
                  <a:pt x="0" y="713740"/>
                </a:lnTo>
                <a:lnTo>
                  <a:pt x="7274" y="758860"/>
                </a:lnTo>
                <a:lnTo>
                  <a:pt x="27533" y="798046"/>
                </a:lnTo>
                <a:lnTo>
                  <a:pt x="58430" y="828947"/>
                </a:lnTo>
                <a:lnTo>
                  <a:pt x="97617" y="849211"/>
                </a:lnTo>
                <a:lnTo>
                  <a:pt x="142747" y="856488"/>
                </a:lnTo>
                <a:lnTo>
                  <a:pt x="2862580" y="856488"/>
                </a:lnTo>
                <a:lnTo>
                  <a:pt x="2907710" y="849211"/>
                </a:lnTo>
                <a:lnTo>
                  <a:pt x="2946897" y="828947"/>
                </a:lnTo>
                <a:lnTo>
                  <a:pt x="2977794" y="798046"/>
                </a:lnTo>
                <a:lnTo>
                  <a:pt x="2998053" y="758860"/>
                </a:lnTo>
                <a:lnTo>
                  <a:pt x="3005327" y="713740"/>
                </a:lnTo>
                <a:lnTo>
                  <a:pt x="3005327" y="142748"/>
                </a:lnTo>
                <a:lnTo>
                  <a:pt x="2998053" y="97617"/>
                </a:lnTo>
                <a:lnTo>
                  <a:pt x="2977794" y="58430"/>
                </a:lnTo>
                <a:lnTo>
                  <a:pt x="2946897" y="27533"/>
                </a:lnTo>
                <a:lnTo>
                  <a:pt x="2907710" y="7274"/>
                </a:lnTo>
                <a:lnTo>
                  <a:pt x="2862580" y="0"/>
                </a:lnTo>
                <a:close/>
              </a:path>
            </a:pathLst>
          </a:custGeom>
          <a:solidFill>
            <a:srgbClr val="BB6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69686" y="5451278"/>
            <a:ext cx="211582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«</a:t>
            </a:r>
            <a:r>
              <a:rPr sz="1800" spc="-10" dirty="0" err="1">
                <a:solidFill>
                  <a:srgbClr val="FFFFFF"/>
                </a:solidFill>
                <a:latin typeface="Arial MT"/>
                <a:cs typeface="Arial MT"/>
              </a:rPr>
              <a:t>Conosci</a:t>
            </a:r>
            <a:r>
              <a:rPr lang="it-IT" sz="1800" spc="-10" dirty="0">
                <a:solidFill>
                  <a:srgbClr val="FFFFFF"/>
                </a:solidFill>
                <a:latin typeface="Arial MT"/>
                <a:cs typeface="Arial MT"/>
              </a:rPr>
              <a:t> te stesso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»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92167" y="2400300"/>
            <a:ext cx="2811780" cy="1217295"/>
          </a:xfrm>
          <a:custGeom>
            <a:avLst/>
            <a:gdLst/>
            <a:ahLst/>
            <a:cxnLst/>
            <a:rect l="l" t="t" r="r" b="b"/>
            <a:pathLst>
              <a:path w="2811779" h="1217295">
                <a:moveTo>
                  <a:pt x="1171575" y="1082039"/>
                </a:moveTo>
                <a:lnTo>
                  <a:pt x="468630" y="1082039"/>
                </a:lnTo>
                <a:lnTo>
                  <a:pt x="820166" y="1217295"/>
                </a:lnTo>
                <a:lnTo>
                  <a:pt x="1171575" y="1082039"/>
                </a:lnTo>
                <a:close/>
              </a:path>
              <a:path w="2811779" h="1217295">
                <a:moveTo>
                  <a:pt x="2631440" y="0"/>
                </a:moveTo>
                <a:lnTo>
                  <a:pt x="180340" y="0"/>
                </a:lnTo>
                <a:lnTo>
                  <a:pt x="132409" y="6444"/>
                </a:lnTo>
                <a:lnTo>
                  <a:pt x="89332" y="24628"/>
                </a:lnTo>
                <a:lnTo>
                  <a:pt x="52831" y="52831"/>
                </a:lnTo>
                <a:lnTo>
                  <a:pt x="24628" y="89332"/>
                </a:lnTo>
                <a:lnTo>
                  <a:pt x="6444" y="132409"/>
                </a:lnTo>
                <a:lnTo>
                  <a:pt x="0" y="180339"/>
                </a:lnTo>
                <a:lnTo>
                  <a:pt x="0" y="901700"/>
                </a:lnTo>
                <a:lnTo>
                  <a:pt x="6444" y="949630"/>
                </a:lnTo>
                <a:lnTo>
                  <a:pt x="24628" y="992707"/>
                </a:lnTo>
                <a:lnTo>
                  <a:pt x="52832" y="1029208"/>
                </a:lnTo>
                <a:lnTo>
                  <a:pt x="89332" y="1057411"/>
                </a:lnTo>
                <a:lnTo>
                  <a:pt x="132409" y="1075595"/>
                </a:lnTo>
                <a:lnTo>
                  <a:pt x="180340" y="1082039"/>
                </a:lnTo>
                <a:lnTo>
                  <a:pt x="2631440" y="1082039"/>
                </a:lnTo>
                <a:lnTo>
                  <a:pt x="2679370" y="1075595"/>
                </a:lnTo>
                <a:lnTo>
                  <a:pt x="2722447" y="1057411"/>
                </a:lnTo>
                <a:lnTo>
                  <a:pt x="2758947" y="1029208"/>
                </a:lnTo>
                <a:lnTo>
                  <a:pt x="2787151" y="992707"/>
                </a:lnTo>
                <a:lnTo>
                  <a:pt x="2805335" y="949630"/>
                </a:lnTo>
                <a:lnTo>
                  <a:pt x="2811780" y="901700"/>
                </a:lnTo>
                <a:lnTo>
                  <a:pt x="2811780" y="180339"/>
                </a:lnTo>
                <a:lnTo>
                  <a:pt x="2805335" y="132409"/>
                </a:lnTo>
                <a:lnTo>
                  <a:pt x="2787151" y="89332"/>
                </a:lnTo>
                <a:lnTo>
                  <a:pt x="2758947" y="52831"/>
                </a:lnTo>
                <a:lnTo>
                  <a:pt x="2722447" y="24628"/>
                </a:lnTo>
                <a:lnTo>
                  <a:pt x="2679370" y="6444"/>
                </a:lnTo>
                <a:lnTo>
                  <a:pt x="2631440" y="0"/>
                </a:lnTo>
                <a:close/>
              </a:path>
            </a:pathLst>
          </a:custGeom>
          <a:solidFill>
            <a:srgbClr val="1D6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649089" y="2650949"/>
            <a:ext cx="24390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«</a:t>
            </a:r>
            <a:r>
              <a:rPr sz="1800" spc="-5" dirty="0" err="1">
                <a:solidFill>
                  <a:srgbClr val="FFFFFF"/>
                </a:solidFill>
                <a:latin typeface="Arial MT"/>
                <a:cs typeface="Arial MT"/>
              </a:rPr>
              <a:t>Esprimi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it-IT" spc="-5" dirty="0">
                <a:solidFill>
                  <a:srgbClr val="FFFFFF"/>
                </a:solidFill>
                <a:latin typeface="Arial MT"/>
                <a:cs typeface="Arial MT"/>
              </a:rPr>
              <a:t>le tue emozioni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»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761219" y="1591055"/>
            <a:ext cx="1943100" cy="1409700"/>
          </a:xfrm>
          <a:custGeom>
            <a:avLst/>
            <a:gdLst/>
            <a:ahLst/>
            <a:cxnLst/>
            <a:rect l="l" t="t" r="r" b="b"/>
            <a:pathLst>
              <a:path w="1943100" h="1409700">
                <a:moveTo>
                  <a:pt x="809625" y="1252728"/>
                </a:moveTo>
                <a:lnTo>
                  <a:pt x="323850" y="1252728"/>
                </a:lnTo>
                <a:lnTo>
                  <a:pt x="566801" y="1409319"/>
                </a:lnTo>
                <a:lnTo>
                  <a:pt x="809625" y="1252728"/>
                </a:lnTo>
                <a:close/>
              </a:path>
              <a:path w="1943100" h="1409700">
                <a:moveTo>
                  <a:pt x="1734311" y="0"/>
                </a:moveTo>
                <a:lnTo>
                  <a:pt x="208787" y="0"/>
                </a:lnTo>
                <a:lnTo>
                  <a:pt x="160913" y="5513"/>
                </a:lnTo>
                <a:lnTo>
                  <a:pt x="116965" y="21220"/>
                </a:lnTo>
                <a:lnTo>
                  <a:pt x="78199" y="45866"/>
                </a:lnTo>
                <a:lnTo>
                  <a:pt x="45866" y="78199"/>
                </a:lnTo>
                <a:lnTo>
                  <a:pt x="21220" y="116965"/>
                </a:lnTo>
                <a:lnTo>
                  <a:pt x="5513" y="160913"/>
                </a:lnTo>
                <a:lnTo>
                  <a:pt x="0" y="208788"/>
                </a:lnTo>
                <a:lnTo>
                  <a:pt x="0" y="1043940"/>
                </a:lnTo>
                <a:lnTo>
                  <a:pt x="5513" y="1091814"/>
                </a:lnTo>
                <a:lnTo>
                  <a:pt x="21220" y="1135762"/>
                </a:lnTo>
                <a:lnTo>
                  <a:pt x="45866" y="1174528"/>
                </a:lnTo>
                <a:lnTo>
                  <a:pt x="78199" y="1206861"/>
                </a:lnTo>
                <a:lnTo>
                  <a:pt x="116965" y="1231507"/>
                </a:lnTo>
                <a:lnTo>
                  <a:pt x="160913" y="1247214"/>
                </a:lnTo>
                <a:lnTo>
                  <a:pt x="208787" y="1252728"/>
                </a:lnTo>
                <a:lnTo>
                  <a:pt x="1734311" y="1252728"/>
                </a:lnTo>
                <a:lnTo>
                  <a:pt x="1782186" y="1247214"/>
                </a:lnTo>
                <a:lnTo>
                  <a:pt x="1826134" y="1231507"/>
                </a:lnTo>
                <a:lnTo>
                  <a:pt x="1864900" y="1206861"/>
                </a:lnTo>
                <a:lnTo>
                  <a:pt x="1897233" y="1174528"/>
                </a:lnTo>
                <a:lnTo>
                  <a:pt x="1921879" y="1135762"/>
                </a:lnTo>
                <a:lnTo>
                  <a:pt x="1937586" y="1091814"/>
                </a:lnTo>
                <a:lnTo>
                  <a:pt x="1943100" y="1043940"/>
                </a:lnTo>
                <a:lnTo>
                  <a:pt x="1943100" y="208788"/>
                </a:lnTo>
                <a:lnTo>
                  <a:pt x="1937586" y="160913"/>
                </a:lnTo>
                <a:lnTo>
                  <a:pt x="1921879" y="116965"/>
                </a:lnTo>
                <a:lnTo>
                  <a:pt x="1897233" y="78199"/>
                </a:lnTo>
                <a:lnTo>
                  <a:pt x="1864900" y="45866"/>
                </a:lnTo>
                <a:lnTo>
                  <a:pt x="1826134" y="21220"/>
                </a:lnTo>
                <a:lnTo>
                  <a:pt x="1782186" y="5513"/>
                </a:lnTo>
                <a:lnTo>
                  <a:pt x="1734311" y="0"/>
                </a:lnTo>
                <a:close/>
              </a:path>
            </a:pathLst>
          </a:custGeom>
          <a:solidFill>
            <a:srgbClr val="AC4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111329" y="1776936"/>
            <a:ext cx="144907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«</a:t>
            </a:r>
            <a:r>
              <a:rPr lang="it-IT" sz="1800" spc="-10" dirty="0">
                <a:solidFill>
                  <a:srgbClr val="FFFFFF"/>
                </a:solidFill>
                <a:latin typeface="Arial MT"/>
                <a:cs typeface="Arial MT"/>
              </a:rPr>
              <a:t>Dai ascolto ai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it-IT" spc="-10" dirty="0">
                <a:solidFill>
                  <a:srgbClr val="FFFFFF"/>
                </a:solidFill>
                <a:latin typeface="Arial MT"/>
                <a:cs typeface="Arial MT"/>
              </a:rPr>
              <a:t>tuoi </a:t>
            </a:r>
            <a:r>
              <a:rPr sz="1800" spc="-10" dirty="0" err="1">
                <a:solidFill>
                  <a:srgbClr val="FFFFFF"/>
                </a:solidFill>
                <a:latin typeface="Arial MT"/>
                <a:cs typeface="Arial MT"/>
              </a:rPr>
              <a:t>pensieri</a:t>
            </a:r>
            <a:r>
              <a:rPr lang="it-IT" spc="-10" dirty="0">
                <a:solidFill>
                  <a:srgbClr val="FFFFFF"/>
                </a:solidFill>
                <a:latin typeface="Arial MT"/>
                <a:cs typeface="Arial MT"/>
              </a:rPr>
              <a:t>…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»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27976" y="2991611"/>
            <a:ext cx="1653539" cy="1839595"/>
          </a:xfrm>
          <a:custGeom>
            <a:avLst/>
            <a:gdLst/>
            <a:ahLst/>
            <a:cxnLst/>
            <a:rect l="l" t="t" r="r" b="b"/>
            <a:pathLst>
              <a:path w="1653540" h="1839595">
                <a:moveTo>
                  <a:pt x="688975" y="1635252"/>
                </a:moveTo>
                <a:lnTo>
                  <a:pt x="275590" y="1635252"/>
                </a:lnTo>
                <a:lnTo>
                  <a:pt x="482346" y="1839595"/>
                </a:lnTo>
                <a:lnTo>
                  <a:pt x="688975" y="1635252"/>
                </a:lnTo>
                <a:close/>
              </a:path>
              <a:path w="1653540" h="1839595">
                <a:moveTo>
                  <a:pt x="1380998" y="0"/>
                </a:moveTo>
                <a:lnTo>
                  <a:pt x="272542" y="0"/>
                </a:lnTo>
                <a:lnTo>
                  <a:pt x="223559" y="4391"/>
                </a:lnTo>
                <a:lnTo>
                  <a:pt x="177453" y="17053"/>
                </a:lnTo>
                <a:lnTo>
                  <a:pt x="134996" y="37215"/>
                </a:lnTo>
                <a:lnTo>
                  <a:pt x="96957" y="64106"/>
                </a:lnTo>
                <a:lnTo>
                  <a:pt x="64106" y="96957"/>
                </a:lnTo>
                <a:lnTo>
                  <a:pt x="37215" y="134996"/>
                </a:lnTo>
                <a:lnTo>
                  <a:pt x="17053" y="177453"/>
                </a:lnTo>
                <a:lnTo>
                  <a:pt x="4391" y="223559"/>
                </a:lnTo>
                <a:lnTo>
                  <a:pt x="0" y="272541"/>
                </a:lnTo>
                <a:lnTo>
                  <a:pt x="0" y="1362710"/>
                </a:lnTo>
                <a:lnTo>
                  <a:pt x="4391" y="1411692"/>
                </a:lnTo>
                <a:lnTo>
                  <a:pt x="17053" y="1457798"/>
                </a:lnTo>
                <a:lnTo>
                  <a:pt x="37215" y="1500255"/>
                </a:lnTo>
                <a:lnTo>
                  <a:pt x="64106" y="1538294"/>
                </a:lnTo>
                <a:lnTo>
                  <a:pt x="96957" y="1571145"/>
                </a:lnTo>
                <a:lnTo>
                  <a:pt x="134996" y="1598036"/>
                </a:lnTo>
                <a:lnTo>
                  <a:pt x="177453" y="1618198"/>
                </a:lnTo>
                <a:lnTo>
                  <a:pt x="223559" y="1630860"/>
                </a:lnTo>
                <a:lnTo>
                  <a:pt x="272542" y="1635252"/>
                </a:lnTo>
                <a:lnTo>
                  <a:pt x="1380998" y="1635252"/>
                </a:lnTo>
                <a:lnTo>
                  <a:pt x="1429980" y="1630860"/>
                </a:lnTo>
                <a:lnTo>
                  <a:pt x="1476086" y="1618198"/>
                </a:lnTo>
                <a:lnTo>
                  <a:pt x="1518543" y="1598036"/>
                </a:lnTo>
                <a:lnTo>
                  <a:pt x="1556582" y="1571145"/>
                </a:lnTo>
                <a:lnTo>
                  <a:pt x="1589433" y="1538294"/>
                </a:lnTo>
                <a:lnTo>
                  <a:pt x="1616324" y="1500255"/>
                </a:lnTo>
                <a:lnTo>
                  <a:pt x="1636486" y="1457798"/>
                </a:lnTo>
                <a:lnTo>
                  <a:pt x="1649148" y="1411692"/>
                </a:lnTo>
                <a:lnTo>
                  <a:pt x="1653540" y="1362710"/>
                </a:lnTo>
                <a:lnTo>
                  <a:pt x="1653540" y="272541"/>
                </a:lnTo>
                <a:lnTo>
                  <a:pt x="1649148" y="223559"/>
                </a:lnTo>
                <a:lnTo>
                  <a:pt x="1636486" y="177453"/>
                </a:lnTo>
                <a:lnTo>
                  <a:pt x="1616324" y="134996"/>
                </a:lnTo>
                <a:lnTo>
                  <a:pt x="1589433" y="96957"/>
                </a:lnTo>
                <a:lnTo>
                  <a:pt x="1556582" y="64106"/>
                </a:lnTo>
                <a:lnTo>
                  <a:pt x="1518543" y="37215"/>
                </a:lnTo>
                <a:lnTo>
                  <a:pt x="1476086" y="17053"/>
                </a:lnTo>
                <a:lnTo>
                  <a:pt x="1429980" y="4391"/>
                </a:lnTo>
                <a:lnTo>
                  <a:pt x="1380998" y="0"/>
                </a:lnTo>
                <a:close/>
              </a:path>
            </a:pathLst>
          </a:custGeom>
          <a:solidFill>
            <a:srgbClr val="3179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613426" y="3275262"/>
            <a:ext cx="13081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«Lascia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spazio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 err="1">
                <a:solidFill>
                  <a:srgbClr val="FFFFFF"/>
                </a:solidFill>
                <a:latin typeface="Arial MT"/>
                <a:cs typeface="Arial MT"/>
              </a:rPr>
              <a:t>ai</a:t>
            </a:r>
            <a:r>
              <a:rPr sz="18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 err="1">
                <a:solidFill>
                  <a:srgbClr val="FFFFFF"/>
                </a:solidFill>
                <a:latin typeface="Arial MT"/>
                <a:cs typeface="Arial MT"/>
              </a:rPr>
              <a:t>tuo</a:t>
            </a:r>
            <a:r>
              <a:rPr lang="it-IT" sz="18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sentimenti»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432547" y="1173480"/>
            <a:ext cx="2057400" cy="1388745"/>
          </a:xfrm>
          <a:custGeom>
            <a:avLst/>
            <a:gdLst/>
            <a:ahLst/>
            <a:cxnLst/>
            <a:rect l="l" t="t" r="r" b="b"/>
            <a:pathLst>
              <a:path w="2057400" h="1388745">
                <a:moveTo>
                  <a:pt x="857250" y="1234440"/>
                </a:moveTo>
                <a:lnTo>
                  <a:pt x="342900" y="1234440"/>
                </a:lnTo>
                <a:lnTo>
                  <a:pt x="600075" y="1388745"/>
                </a:lnTo>
                <a:lnTo>
                  <a:pt x="857250" y="1234440"/>
                </a:lnTo>
                <a:close/>
              </a:path>
              <a:path w="2057400" h="1388745">
                <a:moveTo>
                  <a:pt x="1851659" y="0"/>
                </a:moveTo>
                <a:lnTo>
                  <a:pt x="205740" y="0"/>
                </a:lnTo>
                <a:lnTo>
                  <a:pt x="158553" y="5431"/>
                </a:lnTo>
                <a:lnTo>
                  <a:pt x="115244" y="20905"/>
                </a:lnTo>
                <a:lnTo>
                  <a:pt x="77044" y="45186"/>
                </a:lnTo>
                <a:lnTo>
                  <a:pt x="45186" y="77044"/>
                </a:lnTo>
                <a:lnTo>
                  <a:pt x="20905" y="115244"/>
                </a:lnTo>
                <a:lnTo>
                  <a:pt x="5431" y="158553"/>
                </a:lnTo>
                <a:lnTo>
                  <a:pt x="0" y="205740"/>
                </a:lnTo>
                <a:lnTo>
                  <a:pt x="0" y="1028700"/>
                </a:lnTo>
                <a:lnTo>
                  <a:pt x="5431" y="1075886"/>
                </a:lnTo>
                <a:lnTo>
                  <a:pt x="20905" y="1119195"/>
                </a:lnTo>
                <a:lnTo>
                  <a:pt x="45186" y="1157395"/>
                </a:lnTo>
                <a:lnTo>
                  <a:pt x="77044" y="1189253"/>
                </a:lnTo>
                <a:lnTo>
                  <a:pt x="115244" y="1213534"/>
                </a:lnTo>
                <a:lnTo>
                  <a:pt x="158553" y="1229008"/>
                </a:lnTo>
                <a:lnTo>
                  <a:pt x="205740" y="1234440"/>
                </a:lnTo>
                <a:lnTo>
                  <a:pt x="1851659" y="1234440"/>
                </a:lnTo>
                <a:lnTo>
                  <a:pt x="1898846" y="1229008"/>
                </a:lnTo>
                <a:lnTo>
                  <a:pt x="1942155" y="1213534"/>
                </a:lnTo>
                <a:lnTo>
                  <a:pt x="1980355" y="1189253"/>
                </a:lnTo>
                <a:lnTo>
                  <a:pt x="2012213" y="1157395"/>
                </a:lnTo>
                <a:lnTo>
                  <a:pt x="2036494" y="1119195"/>
                </a:lnTo>
                <a:lnTo>
                  <a:pt x="2051968" y="1075886"/>
                </a:lnTo>
                <a:lnTo>
                  <a:pt x="2057400" y="1028700"/>
                </a:lnTo>
                <a:lnTo>
                  <a:pt x="2057400" y="205740"/>
                </a:lnTo>
                <a:lnTo>
                  <a:pt x="2051968" y="158553"/>
                </a:lnTo>
                <a:lnTo>
                  <a:pt x="2036494" y="115244"/>
                </a:lnTo>
                <a:lnTo>
                  <a:pt x="2012213" y="77044"/>
                </a:lnTo>
                <a:lnTo>
                  <a:pt x="1980355" y="45186"/>
                </a:lnTo>
                <a:lnTo>
                  <a:pt x="1942155" y="20905"/>
                </a:lnTo>
                <a:lnTo>
                  <a:pt x="1898846" y="5431"/>
                </a:lnTo>
                <a:lnTo>
                  <a:pt x="1851659" y="0"/>
                </a:lnTo>
                <a:close/>
              </a:path>
            </a:pathLst>
          </a:custGeom>
          <a:solidFill>
            <a:srgbClr val="395B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578979" y="1497838"/>
            <a:ext cx="1765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 marR="5080" indent="-32384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«Riconosci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le</a:t>
            </a:r>
            <a:r>
              <a:rPr sz="18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tue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vere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emozioni!»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47032" y="3867911"/>
            <a:ext cx="2757170" cy="1099185"/>
          </a:xfrm>
          <a:custGeom>
            <a:avLst/>
            <a:gdLst/>
            <a:ahLst/>
            <a:cxnLst/>
            <a:rect l="l" t="t" r="r" b="b"/>
            <a:pathLst>
              <a:path w="2757170" h="1099185">
                <a:moveTo>
                  <a:pt x="1148714" y="976883"/>
                </a:moveTo>
                <a:lnTo>
                  <a:pt x="459485" y="976883"/>
                </a:lnTo>
                <a:lnTo>
                  <a:pt x="804163" y="1098931"/>
                </a:lnTo>
                <a:lnTo>
                  <a:pt x="1148714" y="976883"/>
                </a:lnTo>
                <a:close/>
              </a:path>
              <a:path w="2757170" h="1099185">
                <a:moveTo>
                  <a:pt x="2594101" y="0"/>
                </a:moveTo>
                <a:lnTo>
                  <a:pt x="162813" y="0"/>
                </a:lnTo>
                <a:lnTo>
                  <a:pt x="119532" y="5816"/>
                </a:lnTo>
                <a:lnTo>
                  <a:pt x="80640" y="22229"/>
                </a:lnTo>
                <a:lnTo>
                  <a:pt x="47688" y="47688"/>
                </a:lnTo>
                <a:lnTo>
                  <a:pt x="22229" y="80640"/>
                </a:lnTo>
                <a:lnTo>
                  <a:pt x="5816" y="119532"/>
                </a:lnTo>
                <a:lnTo>
                  <a:pt x="0" y="162813"/>
                </a:lnTo>
                <a:lnTo>
                  <a:pt x="0" y="814069"/>
                </a:lnTo>
                <a:lnTo>
                  <a:pt x="5816" y="857351"/>
                </a:lnTo>
                <a:lnTo>
                  <a:pt x="22229" y="896243"/>
                </a:lnTo>
                <a:lnTo>
                  <a:pt x="47688" y="929195"/>
                </a:lnTo>
                <a:lnTo>
                  <a:pt x="80640" y="954654"/>
                </a:lnTo>
                <a:lnTo>
                  <a:pt x="119532" y="971067"/>
                </a:lnTo>
                <a:lnTo>
                  <a:pt x="162813" y="976883"/>
                </a:lnTo>
                <a:lnTo>
                  <a:pt x="2594101" y="976883"/>
                </a:lnTo>
                <a:lnTo>
                  <a:pt x="2637383" y="971067"/>
                </a:lnTo>
                <a:lnTo>
                  <a:pt x="2676275" y="954654"/>
                </a:lnTo>
                <a:lnTo>
                  <a:pt x="2709227" y="929195"/>
                </a:lnTo>
                <a:lnTo>
                  <a:pt x="2734686" y="896243"/>
                </a:lnTo>
                <a:lnTo>
                  <a:pt x="2751099" y="857351"/>
                </a:lnTo>
                <a:lnTo>
                  <a:pt x="2756916" y="814069"/>
                </a:lnTo>
                <a:lnTo>
                  <a:pt x="2756916" y="162813"/>
                </a:lnTo>
                <a:lnTo>
                  <a:pt x="2751099" y="119532"/>
                </a:lnTo>
                <a:lnTo>
                  <a:pt x="2734686" y="80640"/>
                </a:lnTo>
                <a:lnTo>
                  <a:pt x="2709227" y="47688"/>
                </a:lnTo>
                <a:lnTo>
                  <a:pt x="2676275" y="22229"/>
                </a:lnTo>
                <a:lnTo>
                  <a:pt x="2637383" y="5816"/>
                </a:lnTo>
                <a:lnTo>
                  <a:pt x="2594101" y="0"/>
                </a:lnTo>
                <a:close/>
              </a:path>
            </a:pathLst>
          </a:custGeom>
          <a:solidFill>
            <a:srgbClr val="4576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976240" y="4064254"/>
            <a:ext cx="1698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930" marR="5080" indent="-443865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«Valorizza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la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tua </a:t>
            </a:r>
            <a:r>
              <a:rPr sz="1800" spc="-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unicità»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456938" y="1037654"/>
            <a:ext cx="2514600" cy="1169670"/>
          </a:xfrm>
          <a:custGeom>
            <a:avLst/>
            <a:gdLst/>
            <a:ahLst/>
            <a:cxnLst/>
            <a:rect l="l" t="t" r="r" b="b"/>
            <a:pathLst>
              <a:path w="2514600" h="1169670">
                <a:moveTo>
                  <a:pt x="1047750" y="1039367"/>
                </a:moveTo>
                <a:lnTo>
                  <a:pt x="419100" y="1039367"/>
                </a:lnTo>
                <a:lnTo>
                  <a:pt x="733425" y="1169289"/>
                </a:lnTo>
                <a:lnTo>
                  <a:pt x="1047750" y="1039367"/>
                </a:lnTo>
                <a:close/>
              </a:path>
              <a:path w="2514600" h="1169670">
                <a:moveTo>
                  <a:pt x="2341371" y="0"/>
                </a:moveTo>
                <a:lnTo>
                  <a:pt x="173227" y="0"/>
                </a:lnTo>
                <a:lnTo>
                  <a:pt x="127191" y="6190"/>
                </a:lnTo>
                <a:lnTo>
                  <a:pt x="85814" y="23659"/>
                </a:lnTo>
                <a:lnTo>
                  <a:pt x="50752" y="50752"/>
                </a:lnTo>
                <a:lnTo>
                  <a:pt x="23659" y="85814"/>
                </a:lnTo>
                <a:lnTo>
                  <a:pt x="6190" y="127191"/>
                </a:lnTo>
                <a:lnTo>
                  <a:pt x="0" y="173227"/>
                </a:lnTo>
                <a:lnTo>
                  <a:pt x="0" y="866139"/>
                </a:lnTo>
                <a:lnTo>
                  <a:pt x="6190" y="912176"/>
                </a:lnTo>
                <a:lnTo>
                  <a:pt x="23659" y="953553"/>
                </a:lnTo>
                <a:lnTo>
                  <a:pt x="50752" y="988615"/>
                </a:lnTo>
                <a:lnTo>
                  <a:pt x="85814" y="1015708"/>
                </a:lnTo>
                <a:lnTo>
                  <a:pt x="127191" y="1033177"/>
                </a:lnTo>
                <a:lnTo>
                  <a:pt x="173227" y="1039367"/>
                </a:lnTo>
                <a:lnTo>
                  <a:pt x="2341371" y="1039367"/>
                </a:lnTo>
                <a:lnTo>
                  <a:pt x="2387408" y="1033177"/>
                </a:lnTo>
                <a:lnTo>
                  <a:pt x="2428785" y="1015708"/>
                </a:lnTo>
                <a:lnTo>
                  <a:pt x="2463847" y="988615"/>
                </a:lnTo>
                <a:lnTo>
                  <a:pt x="2490940" y="953553"/>
                </a:lnTo>
                <a:lnTo>
                  <a:pt x="2508409" y="912176"/>
                </a:lnTo>
                <a:lnTo>
                  <a:pt x="2514599" y="866139"/>
                </a:lnTo>
                <a:lnTo>
                  <a:pt x="2514599" y="173227"/>
                </a:lnTo>
                <a:lnTo>
                  <a:pt x="2508409" y="127191"/>
                </a:lnTo>
                <a:lnTo>
                  <a:pt x="2490940" y="85814"/>
                </a:lnTo>
                <a:lnTo>
                  <a:pt x="2463847" y="50752"/>
                </a:lnTo>
                <a:lnTo>
                  <a:pt x="2428785" y="23659"/>
                </a:lnTo>
                <a:lnTo>
                  <a:pt x="2387408" y="6190"/>
                </a:lnTo>
                <a:lnTo>
                  <a:pt x="2341371" y="0"/>
                </a:lnTo>
                <a:close/>
              </a:path>
            </a:pathLst>
          </a:custGeom>
          <a:solidFill>
            <a:srgbClr val="C58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737124" y="1214427"/>
            <a:ext cx="17726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3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«</a:t>
            </a:r>
            <a:r>
              <a:rPr lang="it-IT" sz="1800" spc="-5" dirty="0">
                <a:solidFill>
                  <a:srgbClr val="FFFFFF"/>
                </a:solidFill>
                <a:latin typeface="Arial MT"/>
                <a:cs typeface="Arial MT"/>
              </a:rPr>
              <a:t>Esplora le tue risorse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»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299447" y="3393947"/>
            <a:ext cx="2411095" cy="1388745"/>
          </a:xfrm>
          <a:custGeom>
            <a:avLst/>
            <a:gdLst/>
            <a:ahLst/>
            <a:cxnLst/>
            <a:rect l="l" t="t" r="r" b="b"/>
            <a:pathLst>
              <a:path w="2411095" h="1388745">
                <a:moveTo>
                  <a:pt x="1004570" y="1234439"/>
                </a:moveTo>
                <a:lnTo>
                  <a:pt x="401827" y="1234439"/>
                </a:lnTo>
                <a:lnTo>
                  <a:pt x="703199" y="1388745"/>
                </a:lnTo>
                <a:lnTo>
                  <a:pt x="1004570" y="1234439"/>
                </a:lnTo>
                <a:close/>
              </a:path>
              <a:path w="2411095" h="1388745">
                <a:moveTo>
                  <a:pt x="2205228" y="0"/>
                </a:moveTo>
                <a:lnTo>
                  <a:pt x="205740" y="0"/>
                </a:lnTo>
                <a:lnTo>
                  <a:pt x="158553" y="5431"/>
                </a:lnTo>
                <a:lnTo>
                  <a:pt x="115244" y="20905"/>
                </a:lnTo>
                <a:lnTo>
                  <a:pt x="77044" y="45186"/>
                </a:lnTo>
                <a:lnTo>
                  <a:pt x="45186" y="77044"/>
                </a:lnTo>
                <a:lnTo>
                  <a:pt x="20905" y="115244"/>
                </a:lnTo>
                <a:lnTo>
                  <a:pt x="5431" y="158553"/>
                </a:lnTo>
                <a:lnTo>
                  <a:pt x="0" y="205739"/>
                </a:lnTo>
                <a:lnTo>
                  <a:pt x="0" y="1028700"/>
                </a:lnTo>
                <a:lnTo>
                  <a:pt x="5431" y="1075886"/>
                </a:lnTo>
                <a:lnTo>
                  <a:pt x="20905" y="1119195"/>
                </a:lnTo>
                <a:lnTo>
                  <a:pt x="45186" y="1157395"/>
                </a:lnTo>
                <a:lnTo>
                  <a:pt x="77044" y="1189253"/>
                </a:lnTo>
                <a:lnTo>
                  <a:pt x="115244" y="1213534"/>
                </a:lnTo>
                <a:lnTo>
                  <a:pt x="158553" y="1229008"/>
                </a:lnTo>
                <a:lnTo>
                  <a:pt x="205740" y="1234439"/>
                </a:lnTo>
                <a:lnTo>
                  <a:pt x="2205228" y="1234439"/>
                </a:lnTo>
                <a:lnTo>
                  <a:pt x="2252414" y="1229008"/>
                </a:lnTo>
                <a:lnTo>
                  <a:pt x="2295723" y="1213534"/>
                </a:lnTo>
                <a:lnTo>
                  <a:pt x="2333923" y="1189253"/>
                </a:lnTo>
                <a:lnTo>
                  <a:pt x="2365781" y="1157395"/>
                </a:lnTo>
                <a:lnTo>
                  <a:pt x="2390062" y="1119195"/>
                </a:lnTo>
                <a:lnTo>
                  <a:pt x="2405536" y="1075886"/>
                </a:lnTo>
                <a:lnTo>
                  <a:pt x="2410968" y="1028700"/>
                </a:lnTo>
                <a:lnTo>
                  <a:pt x="2410968" y="205739"/>
                </a:lnTo>
                <a:lnTo>
                  <a:pt x="2405536" y="158553"/>
                </a:lnTo>
                <a:lnTo>
                  <a:pt x="2390062" y="115244"/>
                </a:lnTo>
                <a:lnTo>
                  <a:pt x="2365781" y="77044"/>
                </a:lnTo>
                <a:lnTo>
                  <a:pt x="2333923" y="45186"/>
                </a:lnTo>
                <a:lnTo>
                  <a:pt x="2295723" y="20905"/>
                </a:lnTo>
                <a:lnTo>
                  <a:pt x="2252414" y="5431"/>
                </a:lnTo>
                <a:lnTo>
                  <a:pt x="2205228" y="0"/>
                </a:lnTo>
                <a:close/>
              </a:path>
            </a:pathLst>
          </a:custGeom>
          <a:solidFill>
            <a:srgbClr val="2848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650094" y="3856482"/>
            <a:ext cx="1712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«Lascia</a:t>
            </a:r>
            <a:r>
              <a:rPr sz="18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andare»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0194" y="688035"/>
            <a:ext cx="27736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b="1" dirty="0">
                <a:solidFill>
                  <a:srgbClr val="FFFFFF"/>
                </a:solidFill>
                <a:latin typeface="Arial"/>
                <a:cs typeface="Arial"/>
              </a:rPr>
              <a:t>COSA OFFRE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A144201C-E0FD-F740-A6CE-B8563894D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6429"/>
            <a:ext cx="4014501" cy="25152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302" y="979169"/>
            <a:ext cx="1080135" cy="0"/>
          </a:xfrm>
          <a:custGeom>
            <a:avLst/>
            <a:gdLst/>
            <a:ahLst/>
            <a:cxnLst/>
            <a:rect l="l" t="t" r="r" b="b"/>
            <a:pathLst>
              <a:path w="1080135">
                <a:moveTo>
                  <a:pt x="0" y="0"/>
                </a:moveTo>
                <a:lnTo>
                  <a:pt x="1080008" y="0"/>
                </a:lnTo>
              </a:path>
            </a:pathLst>
          </a:custGeom>
          <a:ln w="38100">
            <a:solidFill>
              <a:srgbClr val="F6DA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-18789"/>
            <a:ext cx="4015740" cy="6541134"/>
            <a:chOff x="3047" y="0"/>
            <a:chExt cx="4015740" cy="654113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447" y="5673852"/>
              <a:ext cx="1877796" cy="7025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47" y="0"/>
              <a:ext cx="4015740" cy="6541134"/>
            </a:xfrm>
            <a:custGeom>
              <a:avLst/>
              <a:gdLst/>
              <a:ahLst/>
              <a:cxnLst/>
              <a:rect l="l" t="t" r="r" b="b"/>
              <a:pathLst>
                <a:path w="4015740" h="6541134">
                  <a:moveTo>
                    <a:pt x="0" y="6541008"/>
                  </a:moveTo>
                  <a:lnTo>
                    <a:pt x="4015740" y="6541008"/>
                  </a:lnTo>
                  <a:lnTo>
                    <a:pt x="4015740" y="0"/>
                  </a:lnTo>
                  <a:lnTo>
                    <a:pt x="0" y="0"/>
                  </a:lnTo>
                  <a:lnTo>
                    <a:pt x="0" y="6541008"/>
                  </a:lnTo>
                  <a:close/>
                </a:path>
              </a:pathLst>
            </a:custGeom>
            <a:solidFill>
              <a:srgbClr val="3179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168890" y="216789"/>
            <a:ext cx="1671320" cy="48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solidFill>
                  <a:srgbClr val="FDBD00"/>
                </a:solidFill>
                <a:latin typeface="Arial"/>
                <a:cs typeface="Arial"/>
              </a:rPr>
              <a:t>COUNSELING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200" b="1" spc="-25" dirty="0">
                <a:solidFill>
                  <a:srgbClr val="FDBD00"/>
                </a:solidFill>
                <a:latin typeface="Arial"/>
                <a:cs typeface="Arial"/>
              </a:rPr>
              <a:t>REL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A</a:t>
            </a:r>
            <a:r>
              <a:rPr sz="1200" b="1" spc="65" dirty="0">
                <a:solidFill>
                  <a:srgbClr val="FDBD00"/>
                </a:solidFill>
                <a:latin typeface="Arial"/>
                <a:cs typeface="Arial"/>
              </a:rPr>
              <a:t>Z</a:t>
            </a:r>
            <a:r>
              <a:rPr sz="1200" b="1" spc="70" dirty="0">
                <a:solidFill>
                  <a:srgbClr val="FDBD00"/>
                </a:solidFill>
                <a:latin typeface="Arial"/>
                <a:cs typeface="Arial"/>
              </a:rPr>
              <a:t>IONE</a:t>
            </a:r>
            <a:r>
              <a:rPr sz="1200" b="1" spc="-55" dirty="0">
                <a:solidFill>
                  <a:srgbClr val="FDBD00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FDBD00"/>
                </a:solidFill>
                <a:latin typeface="Arial"/>
                <a:cs typeface="Arial"/>
              </a:rPr>
              <a:t>D</a:t>
            </a:r>
            <a:r>
              <a:rPr sz="1200" b="1" spc="-40" dirty="0">
                <a:solidFill>
                  <a:srgbClr val="FDBD00"/>
                </a:solidFill>
                <a:latin typeface="Arial"/>
                <a:cs typeface="Arial"/>
              </a:rPr>
              <a:t>’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A</a:t>
            </a:r>
            <a:r>
              <a:rPr sz="1200" b="1" spc="50" dirty="0">
                <a:solidFill>
                  <a:srgbClr val="FDBD00"/>
                </a:solidFill>
                <a:latin typeface="Arial"/>
                <a:cs typeface="Arial"/>
              </a:rPr>
              <a:t>IU</a:t>
            </a:r>
            <a:r>
              <a:rPr sz="1200" b="1" spc="60" dirty="0">
                <a:solidFill>
                  <a:srgbClr val="FDBD00"/>
                </a:solidFill>
                <a:latin typeface="Arial"/>
                <a:cs typeface="Arial"/>
              </a:rPr>
              <a:t>T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4" dirty="0"/>
              <a:t>202</a:t>
            </a:r>
            <a:r>
              <a:rPr lang="it-IT" spc="254" dirty="0"/>
              <a:t>6</a:t>
            </a:r>
            <a:endParaRPr spc="254" dirty="0"/>
          </a:p>
        </p:txBody>
      </p:sp>
      <p:sp>
        <p:nvSpPr>
          <p:cNvPr id="8" name="object 8"/>
          <p:cNvSpPr txBox="1"/>
          <p:nvPr/>
        </p:nvSpPr>
        <p:spPr>
          <a:xfrm>
            <a:off x="590194" y="1270304"/>
            <a:ext cx="2517775" cy="12528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empatia</a:t>
            </a:r>
            <a:endParaRPr sz="2000" dirty="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6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ascolto</a:t>
            </a:r>
            <a:endParaRPr sz="2000" dirty="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riflessione</a:t>
            </a:r>
            <a:endParaRPr sz="2000" dirty="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assenza</a:t>
            </a:r>
            <a:r>
              <a:rPr sz="20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di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giudizio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17211" y="1538173"/>
            <a:ext cx="527431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  <a:tab pos="1710055" algn="l"/>
              </a:tabLst>
            </a:pPr>
            <a:r>
              <a:rPr sz="2000" dirty="0">
                <a:latin typeface="Arial MT"/>
                <a:cs typeface="Arial MT"/>
              </a:rPr>
              <a:t>Il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counseling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offre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uno</a:t>
            </a:r>
            <a:r>
              <a:rPr sz="2000" b="1" spc="-1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spazio</a:t>
            </a:r>
            <a:r>
              <a:rPr sz="2000" b="1" spc="-3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di ascolto</a:t>
            </a:r>
            <a:r>
              <a:rPr sz="2000" b="1" spc="-3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e di </a:t>
            </a:r>
            <a:r>
              <a:rPr sz="2000" b="1" spc="-540" dirty="0">
                <a:latin typeface="Arial MT"/>
                <a:cs typeface="Arial MT"/>
              </a:rPr>
              <a:t> </a:t>
            </a:r>
            <a:r>
              <a:rPr sz="2000" b="1" dirty="0" err="1">
                <a:latin typeface="Arial MT"/>
                <a:cs typeface="Arial MT"/>
              </a:rPr>
              <a:t>riflessione</a:t>
            </a:r>
            <a:r>
              <a:rPr sz="2000" dirty="0">
                <a:latin typeface="Arial MT"/>
                <a:cs typeface="Arial MT"/>
              </a:rPr>
              <a:t>,</a:t>
            </a:r>
            <a:r>
              <a:rPr lang="it-IT" sz="2000" dirty="0">
                <a:latin typeface="Arial MT"/>
                <a:cs typeface="Arial MT"/>
              </a:rPr>
              <a:t> </a:t>
            </a:r>
            <a:r>
              <a:rPr sz="2000" dirty="0" err="1">
                <a:latin typeface="Arial MT"/>
                <a:cs typeface="Arial MT"/>
              </a:rPr>
              <a:t>nel</a:t>
            </a:r>
            <a:r>
              <a:rPr sz="2000" dirty="0">
                <a:latin typeface="Arial MT"/>
                <a:cs typeface="Arial MT"/>
              </a:rPr>
              <a:t> quale esplorare </a:t>
            </a:r>
            <a:r>
              <a:rPr sz="2000" spc="-5" dirty="0">
                <a:latin typeface="Arial MT"/>
                <a:cs typeface="Arial MT"/>
              </a:rPr>
              <a:t>difficoltà 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relative </a:t>
            </a:r>
            <a:r>
              <a:rPr sz="2000" dirty="0">
                <a:latin typeface="Arial MT"/>
                <a:cs typeface="Arial MT"/>
              </a:rPr>
              <a:t>a </a:t>
            </a:r>
            <a:r>
              <a:rPr sz="2000" dirty="0" err="1">
                <a:latin typeface="Arial MT"/>
                <a:cs typeface="Arial MT"/>
              </a:rPr>
              <a:t>processi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 err="1">
                <a:latin typeface="Arial MT"/>
                <a:cs typeface="Arial MT"/>
              </a:rPr>
              <a:t>evolutivi</a:t>
            </a:r>
            <a:r>
              <a:rPr sz="2000" spc="-5" dirty="0">
                <a:latin typeface="Arial MT"/>
                <a:cs typeface="Arial MT"/>
              </a:rPr>
              <a:t>, </a:t>
            </a:r>
            <a:r>
              <a:rPr sz="2000" dirty="0" err="1">
                <a:latin typeface="Arial MT"/>
                <a:cs typeface="Arial MT"/>
              </a:rPr>
              <a:t>fasi</a:t>
            </a:r>
            <a:r>
              <a:rPr sz="2000" dirty="0">
                <a:latin typeface="Arial MT"/>
                <a:cs typeface="Arial MT"/>
              </a:rPr>
              <a:t> di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 err="1">
                <a:latin typeface="Arial MT"/>
                <a:cs typeface="Arial MT"/>
              </a:rPr>
              <a:t>transizione</a:t>
            </a:r>
            <a:r>
              <a:rPr sz="2000" dirty="0">
                <a:latin typeface="Arial MT"/>
                <a:cs typeface="Arial MT"/>
              </a:rPr>
              <a:t> e </a:t>
            </a:r>
            <a:r>
              <a:rPr sz="2000" dirty="0" err="1">
                <a:latin typeface="Arial MT"/>
                <a:cs typeface="Arial MT"/>
              </a:rPr>
              <a:t>stati</a:t>
            </a:r>
            <a:r>
              <a:rPr sz="2000" dirty="0">
                <a:latin typeface="Arial MT"/>
                <a:cs typeface="Arial MT"/>
              </a:rPr>
              <a:t> di </a:t>
            </a:r>
            <a:r>
              <a:rPr sz="2000" dirty="0" err="1">
                <a:latin typeface="Arial MT"/>
                <a:cs typeface="Arial MT"/>
              </a:rPr>
              <a:t>crisi</a:t>
            </a:r>
            <a:r>
              <a:rPr lang="it-IT" sz="2000" dirty="0">
                <a:latin typeface="Arial MT"/>
                <a:cs typeface="Arial MT"/>
              </a:rPr>
              <a:t>, per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b="1" dirty="0" err="1">
                <a:latin typeface="Arial MT"/>
                <a:cs typeface="Arial MT"/>
              </a:rPr>
              <a:t>rinforzare</a:t>
            </a:r>
            <a:r>
              <a:rPr sz="2000" b="1" dirty="0">
                <a:latin typeface="Arial MT"/>
                <a:cs typeface="Arial MT"/>
              </a:rPr>
              <a:t> </a:t>
            </a:r>
            <a:r>
              <a:rPr sz="2000" b="1" spc="5" dirty="0">
                <a:latin typeface="Arial MT"/>
                <a:cs typeface="Arial MT"/>
              </a:rPr>
              <a:t> </a:t>
            </a:r>
            <a:r>
              <a:rPr sz="2000" b="1" dirty="0" err="1">
                <a:latin typeface="Arial MT"/>
                <a:cs typeface="Arial MT"/>
              </a:rPr>
              <a:t>capacità</a:t>
            </a:r>
            <a:r>
              <a:rPr sz="2000" b="1" spc="-3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di</a:t>
            </a:r>
            <a:r>
              <a:rPr sz="2000" b="1" spc="-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scelta</a:t>
            </a:r>
            <a:r>
              <a:rPr sz="2000" b="1" spc="-3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o</a:t>
            </a:r>
            <a:r>
              <a:rPr sz="2000" b="1" spc="-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di</a:t>
            </a:r>
            <a:r>
              <a:rPr sz="2000" b="1" spc="-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cambiamento</a:t>
            </a:r>
            <a:r>
              <a:rPr sz="2000" dirty="0">
                <a:latin typeface="Arial MT"/>
                <a:cs typeface="Arial MT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17211" y="3362705"/>
            <a:ext cx="5403215" cy="2245998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355600" marR="156210" indent="-342900">
              <a:lnSpc>
                <a:spcPts val="2340"/>
              </a:lnSpc>
              <a:spcBef>
                <a:spcPts val="229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Sviluppa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percorso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consapevolezza</a:t>
            </a:r>
            <a:r>
              <a:rPr sz="2000" dirty="0">
                <a:latin typeface="Arial MT"/>
                <a:cs typeface="Arial MT"/>
              </a:rPr>
              <a:t>,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 </a:t>
            </a:r>
            <a:r>
              <a:rPr sz="2000" b="1" spc="-54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crescita</a:t>
            </a:r>
            <a:r>
              <a:rPr sz="2000" b="1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b="1" dirty="0" err="1">
                <a:latin typeface="Arial MT"/>
                <a:cs typeface="Arial MT"/>
              </a:rPr>
              <a:t>trasformazione</a:t>
            </a:r>
            <a:r>
              <a:rPr lang="it-IT" sz="2000" b="1" dirty="0">
                <a:latin typeface="Arial MT"/>
                <a:cs typeface="Arial MT"/>
              </a:rPr>
              <a:t>.</a:t>
            </a:r>
            <a:endParaRPr sz="2000" b="1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650" dirty="0">
              <a:latin typeface="Arial MT"/>
              <a:cs typeface="Arial MT"/>
            </a:endParaRPr>
          </a:p>
          <a:p>
            <a:pPr marL="355600" marR="5080" indent="-342900">
              <a:lnSpc>
                <a:spcPct val="988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Crea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condizioni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affinché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persona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diventi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consapevole ed </a:t>
            </a:r>
            <a:r>
              <a:rPr sz="2000" b="1" dirty="0">
                <a:latin typeface="Arial MT"/>
                <a:cs typeface="Arial MT"/>
              </a:rPr>
              <a:t>esprima le risorse già insite </a:t>
            </a:r>
            <a:r>
              <a:rPr sz="2000" b="1" spc="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in</a:t>
            </a:r>
            <a:r>
              <a:rPr sz="2000" b="1" spc="-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sé</a:t>
            </a:r>
            <a:r>
              <a:rPr sz="2000" b="1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necessarie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per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il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proprio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 err="1">
                <a:latin typeface="Arial MT"/>
                <a:cs typeface="Arial MT"/>
              </a:rPr>
              <a:t>cambiamento</a:t>
            </a:r>
            <a:r>
              <a:rPr lang="it-IT" sz="2000" dirty="0">
                <a:latin typeface="Arial MT"/>
                <a:cs typeface="Arial MT"/>
              </a:rPr>
              <a:t>.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0194" y="688035"/>
            <a:ext cx="24079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COUNSELING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FE647C9-19B0-AD48-8A1B-95812A841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6452"/>
            <a:ext cx="4015740" cy="36058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302" y="979169"/>
            <a:ext cx="1080135" cy="0"/>
          </a:xfrm>
          <a:custGeom>
            <a:avLst/>
            <a:gdLst/>
            <a:ahLst/>
            <a:cxnLst/>
            <a:rect l="l" t="t" r="r" b="b"/>
            <a:pathLst>
              <a:path w="1080135">
                <a:moveTo>
                  <a:pt x="0" y="0"/>
                </a:moveTo>
                <a:lnTo>
                  <a:pt x="1080008" y="0"/>
                </a:lnTo>
              </a:path>
            </a:pathLst>
          </a:custGeom>
          <a:ln w="38100">
            <a:solidFill>
              <a:srgbClr val="F6DA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30888" y="0"/>
            <a:ext cx="4014470" cy="6536690"/>
            <a:chOff x="146646" y="488842"/>
            <a:chExt cx="4014470" cy="65366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447" y="5673852"/>
              <a:ext cx="1877796" cy="7025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6646" y="488842"/>
              <a:ext cx="4014470" cy="6536690"/>
            </a:xfrm>
            <a:custGeom>
              <a:avLst/>
              <a:gdLst/>
              <a:ahLst/>
              <a:cxnLst/>
              <a:rect l="l" t="t" r="r" b="b"/>
              <a:pathLst>
                <a:path w="4014470" h="6536690">
                  <a:moveTo>
                    <a:pt x="4014216" y="0"/>
                  </a:moveTo>
                  <a:lnTo>
                    <a:pt x="0" y="0"/>
                  </a:lnTo>
                  <a:lnTo>
                    <a:pt x="0" y="6536435"/>
                  </a:lnTo>
                  <a:lnTo>
                    <a:pt x="4014216" y="6536435"/>
                  </a:lnTo>
                  <a:lnTo>
                    <a:pt x="4014216" y="0"/>
                  </a:lnTo>
                  <a:close/>
                </a:path>
              </a:pathLst>
            </a:custGeom>
            <a:solidFill>
              <a:srgbClr val="2848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168890" y="216789"/>
            <a:ext cx="1671320" cy="48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solidFill>
                  <a:srgbClr val="FDBD00"/>
                </a:solidFill>
                <a:latin typeface="Arial"/>
                <a:cs typeface="Arial"/>
              </a:rPr>
              <a:t>COUNSELING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200" b="1" spc="-25" dirty="0">
                <a:solidFill>
                  <a:srgbClr val="FDBD00"/>
                </a:solidFill>
                <a:latin typeface="Arial"/>
                <a:cs typeface="Arial"/>
              </a:rPr>
              <a:t>REL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A</a:t>
            </a:r>
            <a:r>
              <a:rPr sz="1200" b="1" spc="65" dirty="0">
                <a:solidFill>
                  <a:srgbClr val="FDBD00"/>
                </a:solidFill>
                <a:latin typeface="Arial"/>
                <a:cs typeface="Arial"/>
              </a:rPr>
              <a:t>Z</a:t>
            </a:r>
            <a:r>
              <a:rPr sz="1200" b="1" spc="70" dirty="0">
                <a:solidFill>
                  <a:srgbClr val="FDBD00"/>
                </a:solidFill>
                <a:latin typeface="Arial"/>
                <a:cs typeface="Arial"/>
              </a:rPr>
              <a:t>IONE</a:t>
            </a:r>
            <a:r>
              <a:rPr sz="1200" b="1" spc="-55" dirty="0">
                <a:solidFill>
                  <a:srgbClr val="FDBD00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FDBD00"/>
                </a:solidFill>
                <a:latin typeface="Arial"/>
                <a:cs typeface="Arial"/>
              </a:rPr>
              <a:t>D</a:t>
            </a:r>
            <a:r>
              <a:rPr sz="1200" b="1" spc="-40" dirty="0">
                <a:solidFill>
                  <a:srgbClr val="FDBD00"/>
                </a:solidFill>
                <a:latin typeface="Arial"/>
                <a:cs typeface="Arial"/>
              </a:rPr>
              <a:t>’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A</a:t>
            </a:r>
            <a:r>
              <a:rPr sz="1200" b="1" spc="50" dirty="0">
                <a:solidFill>
                  <a:srgbClr val="FDBD00"/>
                </a:solidFill>
                <a:latin typeface="Arial"/>
                <a:cs typeface="Arial"/>
              </a:rPr>
              <a:t>IU</a:t>
            </a:r>
            <a:r>
              <a:rPr sz="1200" b="1" spc="60" dirty="0">
                <a:solidFill>
                  <a:srgbClr val="FDBD00"/>
                </a:solidFill>
                <a:latin typeface="Arial"/>
                <a:cs typeface="Arial"/>
              </a:rPr>
              <a:t>T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4" dirty="0"/>
              <a:t>202</a:t>
            </a:r>
            <a:r>
              <a:rPr lang="it-IT" spc="254" dirty="0"/>
              <a:t>6</a:t>
            </a:r>
            <a:endParaRPr spc="254" dirty="0"/>
          </a:p>
        </p:txBody>
      </p:sp>
      <p:sp>
        <p:nvSpPr>
          <p:cNvPr id="8" name="object 8"/>
          <p:cNvSpPr txBox="1"/>
          <p:nvPr/>
        </p:nvSpPr>
        <p:spPr>
          <a:xfrm>
            <a:off x="594156" y="1643633"/>
            <a:ext cx="158623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Permesso</a:t>
            </a:r>
            <a:endParaRPr sz="20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Protezio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endParaRPr sz="20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Potenza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35500" y="897610"/>
            <a:ext cx="5496560" cy="1537985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365760" indent="-343535">
              <a:lnSpc>
                <a:spcPct val="100000"/>
              </a:lnSpc>
              <a:spcBef>
                <a:spcPts val="1265"/>
              </a:spcBef>
              <a:buChar char="•"/>
              <a:tabLst>
                <a:tab pos="365760" algn="l"/>
                <a:tab pos="366395" algn="l"/>
              </a:tabLst>
            </a:pPr>
            <a:r>
              <a:rPr sz="2000" dirty="0">
                <a:latin typeface="Arial MT"/>
                <a:cs typeface="Arial MT"/>
              </a:rPr>
              <a:t>È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il professionista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esercita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 err="1">
                <a:latin typeface="Arial MT"/>
                <a:cs typeface="Arial MT"/>
              </a:rPr>
              <a:t>il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lang="it-IT" sz="2000" dirty="0">
                <a:latin typeface="Arial MT"/>
                <a:cs typeface="Arial MT"/>
              </a:rPr>
              <a:t>C</a:t>
            </a:r>
            <a:r>
              <a:rPr sz="2000" dirty="0" err="1">
                <a:latin typeface="Arial MT"/>
                <a:cs typeface="Arial MT"/>
              </a:rPr>
              <a:t>ounseling</a:t>
            </a:r>
            <a:r>
              <a:rPr lang="it-IT" sz="2000" dirty="0">
                <a:latin typeface="Arial MT"/>
                <a:cs typeface="Arial MT"/>
              </a:rPr>
              <a:t>.</a:t>
            </a:r>
            <a:endParaRPr sz="2000" dirty="0">
              <a:latin typeface="Arial MT"/>
              <a:cs typeface="Arial MT"/>
            </a:endParaRPr>
          </a:p>
          <a:p>
            <a:pPr marL="355600" marR="5080" indent="-342900">
              <a:lnSpc>
                <a:spcPct val="99200"/>
              </a:lnSpc>
              <a:spcBef>
                <a:spcPts val="118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Arial MT"/>
                <a:cs typeface="Arial MT"/>
              </a:rPr>
              <a:t>Accompagna le persone </a:t>
            </a:r>
            <a:r>
              <a:rPr sz="2000" dirty="0">
                <a:latin typeface="Arial MT"/>
                <a:cs typeface="Arial MT"/>
              </a:rPr>
              <a:t>verso mete e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 err="1">
                <a:latin typeface="Arial MT"/>
                <a:cs typeface="Arial MT"/>
              </a:rPr>
              <a:t>obiettivi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lang="it-IT" sz="2000" spc="-15" dirty="0">
                <a:latin typeface="Arial MT"/>
                <a:cs typeface="Arial MT"/>
              </a:rPr>
              <a:t>condivisi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lang="it-IT" sz="2000" spc="-5" dirty="0">
                <a:latin typeface="Arial MT"/>
                <a:cs typeface="Arial MT"/>
              </a:rPr>
              <a:t>aiutandole e supportandole nel percorso.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01052" y="2561271"/>
            <a:ext cx="6219347" cy="373615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355600" marR="5080" indent="-342900">
              <a:lnSpc>
                <a:spcPts val="2340"/>
              </a:lnSpc>
              <a:spcBef>
                <a:spcPts val="229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b="1" spc="-5" dirty="0" err="1">
                <a:latin typeface="Arial MT"/>
                <a:cs typeface="Arial MT"/>
              </a:rPr>
              <a:t>Aiuta</a:t>
            </a:r>
            <a:r>
              <a:rPr sz="2000" b="1" dirty="0">
                <a:latin typeface="Arial MT"/>
                <a:cs typeface="Arial MT"/>
              </a:rPr>
              <a:t> </a:t>
            </a:r>
            <a:r>
              <a:rPr lang="it-IT" sz="2000" b="1" dirty="0">
                <a:latin typeface="Arial MT"/>
                <a:cs typeface="Arial MT"/>
              </a:rPr>
              <a:t>le persone </a:t>
            </a:r>
            <a:r>
              <a:rPr sz="2000" b="1" dirty="0">
                <a:latin typeface="Arial MT"/>
                <a:cs typeface="Arial MT"/>
              </a:rPr>
              <a:t>a</a:t>
            </a:r>
            <a:r>
              <a:rPr lang="it-IT" sz="2000" b="1" dirty="0">
                <a:latin typeface="Arial MT"/>
                <a:cs typeface="Arial MT"/>
              </a:rPr>
              <a:t>d</a:t>
            </a:r>
            <a:r>
              <a:rPr sz="2000" b="1" spc="-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esprimere</a:t>
            </a:r>
            <a:r>
              <a:rPr sz="2000" b="1" spc="-5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le potenzialità</a:t>
            </a:r>
            <a:r>
              <a:rPr sz="2000" b="1" spc="-2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e</a:t>
            </a:r>
            <a:r>
              <a:rPr sz="2000" b="1" spc="-1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le </a:t>
            </a:r>
            <a:r>
              <a:rPr sz="2000" b="1" dirty="0" err="1">
                <a:latin typeface="Arial MT"/>
                <a:cs typeface="Arial MT"/>
              </a:rPr>
              <a:t>risorse</a:t>
            </a:r>
            <a:r>
              <a:rPr lang="it-IT" sz="2000" b="1" dirty="0">
                <a:latin typeface="Arial MT"/>
                <a:cs typeface="Arial MT"/>
              </a:rPr>
              <a:t> </a:t>
            </a:r>
            <a:r>
              <a:rPr lang="it-IT" sz="2000" dirty="0">
                <a:latin typeface="Arial MT"/>
                <a:cs typeface="Arial MT"/>
              </a:rPr>
              <a:t>già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 err="1">
                <a:latin typeface="Arial MT"/>
                <a:cs typeface="Arial MT"/>
              </a:rPr>
              <a:t>insite</a:t>
            </a:r>
            <a:r>
              <a:rPr lang="it-IT" sz="2000" dirty="0">
                <a:latin typeface="Arial MT"/>
                <a:cs typeface="Arial MT"/>
              </a:rPr>
              <a:t> in ciascuno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lang="it-IT" sz="2000" dirty="0">
                <a:latin typeface="Arial MT"/>
                <a:cs typeface="Arial MT"/>
              </a:rPr>
              <a:t>di loro all’interno dei contesti di riferimento: nella </a:t>
            </a:r>
            <a:r>
              <a:rPr lang="it-IT" sz="2000" spc="-5" dirty="0">
                <a:latin typeface="Arial MT"/>
                <a:cs typeface="Arial MT"/>
              </a:rPr>
              <a:t>vita </a:t>
            </a:r>
            <a:r>
              <a:rPr lang="it-IT" sz="2000" dirty="0">
                <a:latin typeface="Arial MT"/>
                <a:cs typeface="Arial MT"/>
              </a:rPr>
              <a:t>privata, nella scuola, nel lavoro, nei rapporti</a:t>
            </a:r>
            <a:r>
              <a:rPr lang="it-IT" sz="2000" spc="-55" dirty="0">
                <a:latin typeface="Arial MT"/>
                <a:cs typeface="Arial MT"/>
              </a:rPr>
              <a:t> </a:t>
            </a:r>
            <a:r>
              <a:rPr lang="it-IT" sz="2000" dirty="0">
                <a:latin typeface="Arial MT"/>
                <a:cs typeface="Arial MT"/>
              </a:rPr>
              <a:t>di coppia</a:t>
            </a:r>
            <a:r>
              <a:rPr lang="it-IT" sz="2000" spc="-20" dirty="0">
                <a:latin typeface="Arial MT"/>
                <a:cs typeface="Arial MT"/>
              </a:rPr>
              <a:t> </a:t>
            </a:r>
            <a:r>
              <a:rPr lang="it-IT" sz="2000" dirty="0">
                <a:latin typeface="Arial MT"/>
                <a:cs typeface="Arial MT"/>
              </a:rPr>
              <a:t>e familiari.</a:t>
            </a:r>
            <a:endParaRPr sz="2000" dirty="0">
              <a:latin typeface="Arial MT"/>
              <a:cs typeface="Arial MT"/>
            </a:endParaRPr>
          </a:p>
          <a:p>
            <a:pPr marL="360680" marR="310515" indent="-342900">
              <a:lnSpc>
                <a:spcPct val="99200"/>
              </a:lnSpc>
              <a:spcBef>
                <a:spcPts val="1614"/>
              </a:spcBef>
              <a:buChar char="•"/>
              <a:tabLst>
                <a:tab pos="360680" algn="l"/>
                <a:tab pos="361315" algn="l"/>
              </a:tabLst>
            </a:pPr>
            <a:r>
              <a:rPr sz="2000" b="1" dirty="0">
                <a:latin typeface="Arial MT"/>
                <a:cs typeface="Arial MT"/>
              </a:rPr>
              <a:t>Agevola le persone </a:t>
            </a:r>
            <a:r>
              <a:rPr sz="2000" dirty="0">
                <a:latin typeface="Arial MT"/>
                <a:cs typeface="Arial MT"/>
              </a:rPr>
              <a:t>a governare, in modo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consapevole e mirato, </a:t>
            </a:r>
            <a:r>
              <a:rPr sz="2000" spc="-5" dirty="0">
                <a:latin typeface="Arial MT"/>
                <a:cs typeface="Arial MT"/>
              </a:rPr>
              <a:t>difficoltà </a:t>
            </a:r>
            <a:r>
              <a:rPr sz="2000" dirty="0">
                <a:latin typeface="Arial MT"/>
                <a:cs typeface="Arial MT"/>
              </a:rPr>
              <a:t>momentanee e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specifiche,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legate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alla relazione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stessi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l’ambiente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circostante.</a:t>
            </a:r>
          </a:p>
          <a:p>
            <a:pPr marL="361315" indent="-343535">
              <a:lnSpc>
                <a:spcPts val="2370"/>
              </a:lnSpc>
              <a:spcBef>
                <a:spcPts val="1445"/>
              </a:spcBef>
              <a:buChar char="•"/>
              <a:tabLst>
                <a:tab pos="361315" algn="l"/>
                <a:tab pos="361950" algn="l"/>
              </a:tabLst>
            </a:pPr>
            <a:r>
              <a:rPr sz="2000" b="1" dirty="0">
                <a:latin typeface="Arial MT"/>
                <a:cs typeface="Arial MT"/>
              </a:rPr>
              <a:t>Non</a:t>
            </a:r>
            <a:r>
              <a:rPr sz="2000" b="1" spc="-20" dirty="0">
                <a:latin typeface="Arial MT"/>
                <a:cs typeface="Arial MT"/>
              </a:rPr>
              <a:t> </a:t>
            </a:r>
            <a:r>
              <a:rPr lang="it-IT" sz="2000" b="1" spc="-20" dirty="0">
                <a:latin typeface="Arial MT"/>
                <a:cs typeface="Arial MT"/>
              </a:rPr>
              <a:t>insegna, non </a:t>
            </a:r>
            <a:r>
              <a:rPr sz="2000" b="1" dirty="0">
                <a:latin typeface="Arial MT"/>
                <a:cs typeface="Arial MT"/>
              </a:rPr>
              <a:t>fa</a:t>
            </a:r>
            <a:r>
              <a:rPr sz="2000" b="1" spc="-3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diagnosi,</a:t>
            </a:r>
            <a:r>
              <a:rPr sz="2000" b="1" spc="-2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non</a:t>
            </a:r>
            <a:r>
              <a:rPr sz="2000" b="1" spc="-2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interpreta</a:t>
            </a:r>
            <a:r>
              <a:rPr sz="2000" b="1" spc="-45" dirty="0">
                <a:latin typeface="Arial MT"/>
                <a:cs typeface="Arial MT"/>
              </a:rPr>
              <a:t> </a:t>
            </a:r>
            <a:r>
              <a:rPr sz="2000" b="1" dirty="0" err="1">
                <a:latin typeface="Arial MT"/>
                <a:cs typeface="Arial MT"/>
              </a:rPr>
              <a:t>i</a:t>
            </a:r>
            <a:r>
              <a:rPr sz="2000" b="1" spc="-15" dirty="0">
                <a:latin typeface="Arial MT"/>
                <a:cs typeface="Arial MT"/>
              </a:rPr>
              <a:t> </a:t>
            </a:r>
            <a:r>
              <a:rPr sz="2000" b="1" dirty="0" err="1">
                <a:latin typeface="Arial MT"/>
                <a:cs typeface="Arial MT"/>
              </a:rPr>
              <a:t>comportamenti</a:t>
            </a:r>
            <a:r>
              <a:rPr lang="it-IT" sz="2000" dirty="0">
                <a:latin typeface="Arial MT"/>
                <a:cs typeface="Arial MT"/>
              </a:rPr>
              <a:t>. Non è un insegnante, non è uno psicoterapeuta.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0194" y="688035"/>
            <a:ext cx="23228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COUNSELOR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BAAEDA8-C3A4-8C46-AA2C-544F172C2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88" y="3517646"/>
            <a:ext cx="4014470" cy="20749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302" y="979169"/>
            <a:ext cx="1080135" cy="0"/>
          </a:xfrm>
          <a:custGeom>
            <a:avLst/>
            <a:gdLst/>
            <a:ahLst/>
            <a:cxnLst/>
            <a:rect l="l" t="t" r="r" b="b"/>
            <a:pathLst>
              <a:path w="1080135">
                <a:moveTo>
                  <a:pt x="0" y="0"/>
                </a:moveTo>
                <a:lnTo>
                  <a:pt x="1080008" y="0"/>
                </a:lnTo>
              </a:path>
            </a:pathLst>
          </a:custGeom>
          <a:ln w="38100">
            <a:solidFill>
              <a:srgbClr val="F6DA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447" y="5673852"/>
            <a:ext cx="1877796" cy="7025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168890" y="216789"/>
            <a:ext cx="1671320" cy="888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solidFill>
                  <a:srgbClr val="FDBD00"/>
                </a:solidFill>
                <a:latin typeface="Arial"/>
                <a:cs typeface="Arial"/>
              </a:rPr>
              <a:t>COUNSELING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405"/>
              </a:lnSpc>
              <a:spcBef>
                <a:spcPts val="20"/>
              </a:spcBef>
            </a:pPr>
            <a:r>
              <a:rPr sz="1200" b="1" spc="-25" dirty="0">
                <a:solidFill>
                  <a:srgbClr val="FDBD00"/>
                </a:solidFill>
                <a:latin typeface="Arial"/>
                <a:cs typeface="Arial"/>
              </a:rPr>
              <a:t>REL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A</a:t>
            </a:r>
            <a:r>
              <a:rPr sz="1200" b="1" spc="65" dirty="0">
                <a:solidFill>
                  <a:srgbClr val="FDBD00"/>
                </a:solidFill>
                <a:latin typeface="Arial"/>
                <a:cs typeface="Arial"/>
              </a:rPr>
              <a:t>Z</a:t>
            </a:r>
            <a:r>
              <a:rPr sz="1200" b="1" spc="70" dirty="0">
                <a:solidFill>
                  <a:srgbClr val="FDBD00"/>
                </a:solidFill>
                <a:latin typeface="Arial"/>
                <a:cs typeface="Arial"/>
              </a:rPr>
              <a:t>IONE</a:t>
            </a:r>
            <a:r>
              <a:rPr sz="1200" b="1" spc="-55" dirty="0">
                <a:solidFill>
                  <a:srgbClr val="FDBD00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FDBD00"/>
                </a:solidFill>
                <a:latin typeface="Arial"/>
                <a:cs typeface="Arial"/>
              </a:rPr>
              <a:t>D</a:t>
            </a:r>
            <a:r>
              <a:rPr sz="1200" b="1" spc="-40" dirty="0">
                <a:solidFill>
                  <a:srgbClr val="FDBD00"/>
                </a:solidFill>
                <a:latin typeface="Arial"/>
                <a:cs typeface="Arial"/>
              </a:rPr>
              <a:t>’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A</a:t>
            </a:r>
            <a:r>
              <a:rPr sz="1200" b="1" spc="50" dirty="0">
                <a:solidFill>
                  <a:srgbClr val="FDBD00"/>
                </a:solidFill>
                <a:latin typeface="Arial"/>
                <a:cs typeface="Arial"/>
              </a:rPr>
              <a:t>IU</a:t>
            </a:r>
            <a:r>
              <a:rPr sz="1200" b="1" spc="60" dirty="0">
                <a:solidFill>
                  <a:srgbClr val="FDBD00"/>
                </a:solidFill>
                <a:latin typeface="Arial"/>
                <a:cs typeface="Arial"/>
              </a:rPr>
              <a:t>T</a:t>
            </a:r>
            <a:r>
              <a:rPr sz="1200" b="1" spc="105" dirty="0">
                <a:solidFill>
                  <a:srgbClr val="FDBD00"/>
                </a:solidFill>
                <a:latin typeface="Arial"/>
                <a:cs typeface="Arial"/>
              </a:rPr>
              <a:t>O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3204"/>
              </a:lnSpc>
            </a:pPr>
            <a:r>
              <a:rPr sz="2700" b="1" spc="254" dirty="0">
                <a:solidFill>
                  <a:srgbClr val="FDBD00"/>
                </a:solidFill>
                <a:latin typeface="Arial"/>
                <a:cs typeface="Arial"/>
              </a:rPr>
              <a:t>202</a:t>
            </a:r>
            <a:r>
              <a:rPr lang="it-IT" sz="2700" b="1" spc="254" dirty="0">
                <a:solidFill>
                  <a:srgbClr val="FDBD00"/>
                </a:solidFill>
                <a:latin typeface="Arial"/>
                <a:cs typeface="Arial"/>
              </a:rPr>
              <a:t>6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7549" y="373125"/>
            <a:ext cx="81483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spc="-5" dirty="0">
                <a:solidFill>
                  <a:srgbClr val="000000"/>
                </a:solidFill>
              </a:rPr>
              <a:t>Il s</a:t>
            </a:r>
            <a:r>
              <a:rPr sz="2800" dirty="0" err="1">
                <a:solidFill>
                  <a:srgbClr val="000000"/>
                </a:solidFill>
              </a:rPr>
              <a:t>ervizio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lang="it-IT" sz="2800" spc="-5" dirty="0">
                <a:solidFill>
                  <a:srgbClr val="000000"/>
                </a:solidFill>
              </a:rPr>
              <a:t>a tua disposizione</a:t>
            </a:r>
            <a:endParaRPr sz="2800" dirty="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372923" y="1438867"/>
            <a:ext cx="11467287" cy="402725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70840" marR="5080" indent="-342900" algn="l">
              <a:lnSpc>
                <a:spcPct val="99200"/>
              </a:lnSpc>
              <a:spcBef>
                <a:spcPts val="120"/>
              </a:spcBef>
              <a:buChar char="•"/>
              <a:tabLst>
                <a:tab pos="370840" algn="l"/>
                <a:tab pos="371475" algn="l"/>
              </a:tabLst>
            </a:pPr>
            <a:r>
              <a:rPr b="1" dirty="0"/>
              <a:t>Equa, in collaborazione con il Centro Berne</a:t>
            </a:r>
            <a:r>
              <a:rPr dirty="0"/>
              <a:t>, </a:t>
            </a:r>
            <a:r>
              <a:rPr dirty="0" err="1"/>
              <a:t>vuole</a:t>
            </a:r>
            <a:r>
              <a:rPr dirty="0"/>
              <a:t> dare </a:t>
            </a:r>
            <a:r>
              <a:rPr spc="-5" dirty="0"/>
              <a:t>vita </a:t>
            </a:r>
            <a:r>
              <a:rPr dirty="0"/>
              <a:t>ad </a:t>
            </a:r>
            <a:r>
              <a:rPr b="1" dirty="0"/>
              <a:t>uno spazio individuale di </a:t>
            </a:r>
            <a:r>
              <a:rPr b="1" spc="5" dirty="0"/>
              <a:t> </a:t>
            </a:r>
            <a:r>
              <a:rPr b="1" dirty="0"/>
              <a:t>accoglienza,</a:t>
            </a:r>
            <a:r>
              <a:rPr b="1" spc="-35" dirty="0"/>
              <a:t> </a:t>
            </a:r>
            <a:r>
              <a:rPr b="1" dirty="0"/>
              <a:t>ascolto</a:t>
            </a:r>
            <a:r>
              <a:rPr b="1" spc="-15" dirty="0"/>
              <a:t> </a:t>
            </a:r>
            <a:r>
              <a:rPr b="1" dirty="0"/>
              <a:t>e </a:t>
            </a:r>
            <a:r>
              <a:rPr b="1" spc="5" dirty="0"/>
              <a:t>cura</a:t>
            </a:r>
            <a:r>
              <a:rPr b="1" spc="-10" dirty="0"/>
              <a:t> </a:t>
            </a:r>
            <a:r>
              <a:rPr dirty="0"/>
              <a:t>per</a:t>
            </a:r>
            <a:r>
              <a:rPr spc="5" dirty="0"/>
              <a:t> </a:t>
            </a:r>
            <a:r>
              <a:rPr dirty="0"/>
              <a:t>attraversare</a:t>
            </a:r>
            <a:r>
              <a:rPr spc="-30" dirty="0"/>
              <a:t> </a:t>
            </a:r>
            <a:r>
              <a:rPr dirty="0"/>
              <a:t>disorientamento</a:t>
            </a:r>
            <a:r>
              <a:rPr spc="-40" dirty="0"/>
              <a:t> </a:t>
            </a:r>
            <a:r>
              <a:rPr dirty="0"/>
              <a:t>e</a:t>
            </a:r>
            <a:r>
              <a:rPr spc="15" dirty="0"/>
              <a:t> </a:t>
            </a:r>
            <a:r>
              <a:rPr spc="-5" dirty="0"/>
              <a:t>difficoltà,</a:t>
            </a:r>
            <a:r>
              <a:rPr spc="-10" dirty="0"/>
              <a:t> </a:t>
            </a:r>
            <a:r>
              <a:rPr dirty="0"/>
              <a:t>per</a:t>
            </a:r>
            <a:r>
              <a:rPr spc="-5" dirty="0"/>
              <a:t> </a:t>
            </a:r>
            <a:r>
              <a:rPr dirty="0"/>
              <a:t>rigenerare</a:t>
            </a:r>
            <a:r>
              <a:rPr spc="-25" dirty="0"/>
              <a:t> </a:t>
            </a:r>
            <a:r>
              <a:rPr dirty="0"/>
              <a:t>benessere, </a:t>
            </a:r>
            <a:r>
              <a:rPr spc="-540" dirty="0"/>
              <a:t> </a:t>
            </a:r>
            <a:r>
              <a:rPr dirty="0"/>
              <a:t>autodeterminazione e capacità di scelta, per </a:t>
            </a:r>
            <a:r>
              <a:rPr spc="5" dirty="0"/>
              <a:t>esplorare </a:t>
            </a:r>
            <a:r>
              <a:rPr dirty="0"/>
              <a:t>nuove opportunità positive, evolutive e </a:t>
            </a:r>
            <a:r>
              <a:rPr dirty="0" err="1"/>
              <a:t>trasformative</a:t>
            </a:r>
            <a:r>
              <a:rPr dirty="0">
                <a:solidFill>
                  <a:srgbClr val="235771"/>
                </a:solidFill>
              </a:rPr>
              <a:t>.</a:t>
            </a:r>
          </a:p>
          <a:p>
            <a:pPr marL="15240" algn="l"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2150" dirty="0"/>
          </a:p>
          <a:p>
            <a:pPr marL="314325" marR="618490" indent="-287020" algn="l">
              <a:lnSpc>
                <a:spcPct val="100000"/>
              </a:lnSpc>
              <a:buChar char="•"/>
              <a:tabLst>
                <a:tab pos="314960" algn="l"/>
                <a:tab pos="315595" algn="l"/>
              </a:tabLst>
            </a:pPr>
            <a:r>
              <a:rPr spc="-10" dirty="0"/>
              <a:t>Viene </a:t>
            </a:r>
            <a:r>
              <a:rPr spc="5" dirty="0"/>
              <a:t>messo </a:t>
            </a:r>
            <a:r>
              <a:rPr dirty="0"/>
              <a:t>a disposizione </a:t>
            </a:r>
            <a:r>
              <a:rPr b="1" dirty="0"/>
              <a:t>un servizio di </a:t>
            </a:r>
            <a:r>
              <a:rPr lang="it-IT" b="1" dirty="0"/>
              <a:t>C</a:t>
            </a:r>
            <a:r>
              <a:rPr b="1" dirty="0" err="1"/>
              <a:t>ounseling</a:t>
            </a:r>
            <a:r>
              <a:rPr b="1" dirty="0"/>
              <a:t> professionale</a:t>
            </a:r>
            <a:r>
              <a:rPr dirty="0"/>
              <a:t>, aperto a </a:t>
            </a:r>
            <a:r>
              <a:rPr spc="-5" dirty="0"/>
              <a:t>tutti </a:t>
            </a:r>
            <a:r>
              <a:rPr dirty="0"/>
              <a:t>gli operatori </a:t>
            </a:r>
            <a:r>
              <a:rPr spc="-545" dirty="0"/>
              <a:t> </a:t>
            </a:r>
            <a:r>
              <a:rPr dirty="0" err="1"/>
              <a:t>della</a:t>
            </a:r>
            <a:r>
              <a:rPr spc="-5" dirty="0"/>
              <a:t> </a:t>
            </a:r>
            <a:r>
              <a:rPr lang="it-IT" spc="-5" dirty="0"/>
              <a:t>C</a:t>
            </a:r>
            <a:r>
              <a:rPr dirty="0" err="1"/>
              <a:t>ooperativa</a:t>
            </a:r>
            <a:r>
              <a:rPr lang="it-IT" dirty="0"/>
              <a:t> e ai loro familiari</a:t>
            </a:r>
            <a:r>
              <a:rPr dirty="0"/>
              <a:t>.</a:t>
            </a:r>
          </a:p>
          <a:p>
            <a:pPr marL="15240" algn="l"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dirty="0"/>
          </a:p>
          <a:p>
            <a:pPr marL="314325" marR="2889885" indent="-287020" algn="l">
              <a:lnSpc>
                <a:spcPct val="100000"/>
              </a:lnSpc>
              <a:buChar char="•"/>
              <a:tabLst>
                <a:tab pos="314960" algn="l"/>
                <a:tab pos="315595" algn="l"/>
              </a:tabLst>
            </a:pPr>
            <a:r>
              <a:rPr dirty="0"/>
              <a:t>Il </a:t>
            </a:r>
            <a:r>
              <a:rPr dirty="0" err="1"/>
              <a:t>servizio</a:t>
            </a:r>
            <a:r>
              <a:rPr dirty="0"/>
              <a:t> </a:t>
            </a:r>
            <a:r>
              <a:rPr lang="it-IT" dirty="0"/>
              <a:t>di </a:t>
            </a:r>
            <a:r>
              <a:rPr lang="it-IT" dirty="0" err="1"/>
              <a:t>counseling</a:t>
            </a:r>
            <a:r>
              <a:rPr lang="it-IT" dirty="0"/>
              <a:t> </a:t>
            </a:r>
            <a:r>
              <a:rPr dirty="0" err="1"/>
              <a:t>viene</a:t>
            </a:r>
            <a:r>
              <a:rPr dirty="0"/>
              <a:t> </a:t>
            </a:r>
            <a:r>
              <a:rPr spc="5" dirty="0"/>
              <a:t>reso </a:t>
            </a:r>
            <a:r>
              <a:rPr dirty="0"/>
              <a:t>tramite gli allievi in </a:t>
            </a:r>
            <a:r>
              <a:rPr dirty="0" err="1"/>
              <a:t>formazione</a:t>
            </a:r>
            <a:r>
              <a:rPr dirty="0"/>
              <a:t> </a:t>
            </a:r>
            <a:r>
              <a:rPr spc="5" dirty="0" err="1"/>
              <a:t>presso</a:t>
            </a:r>
            <a:r>
              <a:rPr lang="it-IT" spc="5" dirty="0"/>
              <a:t> </a:t>
            </a:r>
            <a:r>
              <a:rPr dirty="0"/>
              <a:t>la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Scuola</a:t>
            </a:r>
            <a:r>
              <a:rPr lang="it-IT" u="heavy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Superiore</a:t>
            </a:r>
            <a:r>
              <a:rPr u="heavy" spc="-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di</a:t>
            </a:r>
            <a:r>
              <a:rPr u="heavy" spc="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Counseling</a:t>
            </a:r>
            <a:r>
              <a:rPr u="heavy" spc="-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del</a:t>
            </a:r>
            <a:r>
              <a:rPr u="heavy" spc="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Centro</a:t>
            </a:r>
            <a:r>
              <a:rPr u="heavy" spc="-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Berne</a:t>
            </a:r>
            <a:r>
              <a:rPr spc="-70" dirty="0"/>
              <a:t> </a:t>
            </a:r>
            <a:r>
              <a:rPr dirty="0"/>
              <a:t>con</a:t>
            </a:r>
            <a:r>
              <a:rPr spc="5" dirty="0"/>
              <a:t> </a:t>
            </a:r>
            <a:r>
              <a:rPr dirty="0"/>
              <a:t>la</a:t>
            </a:r>
            <a:r>
              <a:rPr spc="10" dirty="0"/>
              <a:t> </a:t>
            </a:r>
            <a:r>
              <a:rPr dirty="0"/>
              <a:t>supervisione</a:t>
            </a:r>
            <a:r>
              <a:rPr spc="-20" dirty="0"/>
              <a:t> </a:t>
            </a:r>
            <a:r>
              <a:rPr dirty="0" err="1"/>
              <a:t>dei</a:t>
            </a:r>
            <a:r>
              <a:rPr spc="10" dirty="0"/>
              <a:t> </a:t>
            </a:r>
            <a:r>
              <a:rPr dirty="0" err="1"/>
              <a:t>docenti</a:t>
            </a:r>
            <a:r>
              <a:rPr lang="it-IT" dirty="0"/>
              <a:t> psicoterapeuti</a:t>
            </a:r>
            <a:r>
              <a:rPr dirty="0"/>
              <a:t> </a:t>
            </a:r>
            <a:r>
              <a:rPr spc="-540" dirty="0"/>
              <a:t> </a:t>
            </a:r>
            <a:r>
              <a:rPr dirty="0"/>
              <a:t>della</a:t>
            </a:r>
            <a:r>
              <a:rPr spc="-5" dirty="0"/>
              <a:t> </a:t>
            </a:r>
            <a:r>
              <a:rPr dirty="0"/>
              <a:t>Scuola.</a:t>
            </a:r>
            <a:endParaRPr lang="it-IT" dirty="0"/>
          </a:p>
          <a:p>
            <a:pPr marL="314325" marR="2889885" indent="-287020" algn="l">
              <a:lnSpc>
                <a:spcPct val="100000"/>
              </a:lnSpc>
              <a:buChar char="•"/>
              <a:tabLst>
                <a:tab pos="314960" algn="l"/>
                <a:tab pos="315595" algn="l"/>
              </a:tabLst>
            </a:pPr>
            <a:endParaRPr lang="it-IT" dirty="0"/>
          </a:p>
          <a:p>
            <a:pPr marL="314325" marR="2889885" indent="-287020" algn="l">
              <a:lnSpc>
                <a:spcPct val="100000"/>
              </a:lnSpc>
              <a:buChar char="•"/>
              <a:tabLst>
                <a:tab pos="314960" algn="l"/>
                <a:tab pos="315595" algn="l"/>
              </a:tabLst>
            </a:pPr>
            <a:r>
              <a:rPr lang="it-IT" dirty="0"/>
              <a:t>Il servizio è </a:t>
            </a:r>
            <a:r>
              <a:rPr lang="it-IT" b="1" dirty="0"/>
              <a:t>GRATUITO</a:t>
            </a:r>
            <a:endParaRPr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E137C058F9E8B4EB2FE29D23C8468E7" ma:contentTypeVersion="15" ma:contentTypeDescription="Creare un nuovo documento." ma:contentTypeScope="" ma:versionID="36e0ce4dc4073d0e7ffa081346862154">
  <xsd:schema xmlns:xsd="http://www.w3.org/2001/XMLSchema" xmlns:xs="http://www.w3.org/2001/XMLSchema" xmlns:p="http://schemas.microsoft.com/office/2006/metadata/properties" xmlns:ns2="6d318239-60ca-4274-ac8d-287548c8730d" xmlns:ns3="c30c90ab-e93e-481e-827b-c75ea6a0c60f" targetNamespace="http://schemas.microsoft.com/office/2006/metadata/properties" ma:root="true" ma:fieldsID="35568902403006f4a820097c643f73d1" ns2:_="" ns3:_="">
    <xsd:import namespace="6d318239-60ca-4274-ac8d-287548c8730d"/>
    <xsd:import namespace="c30c90ab-e93e-481e-827b-c75ea6a0c60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18239-60ca-4274-ac8d-287548c873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6f07659-c1ac-4cce-8d60-2c6a26891daa}" ma:internalName="TaxCatchAll" ma:showField="CatchAllData" ma:web="6d318239-60ca-4274-ac8d-287548c873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0c90ab-e93e-481e-827b-c75ea6a0c6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Tag immagine" ma:readOnly="false" ma:fieldId="{5cf76f15-5ced-4ddc-b409-7134ff3c332f}" ma:taxonomyMulti="true" ma:sspId="07ea37a0-6073-4dc2-b504-2cbb680227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0c90ab-e93e-481e-827b-c75ea6a0c60f">
      <Terms xmlns="http://schemas.microsoft.com/office/infopath/2007/PartnerControls"/>
    </lcf76f155ced4ddcb4097134ff3c332f>
    <TaxCatchAll xmlns="6d318239-60ca-4274-ac8d-287548c8730d" xsi:nil="true"/>
  </documentManagement>
</p:properties>
</file>

<file path=customXml/itemProps1.xml><?xml version="1.0" encoding="utf-8"?>
<ds:datastoreItem xmlns:ds="http://schemas.openxmlformats.org/officeDocument/2006/customXml" ds:itemID="{6BAB722B-772E-47F4-9074-DDDEE160A86E}"/>
</file>

<file path=customXml/itemProps2.xml><?xml version="1.0" encoding="utf-8"?>
<ds:datastoreItem xmlns:ds="http://schemas.openxmlformats.org/officeDocument/2006/customXml" ds:itemID="{A3B4C7BA-3710-400B-BE81-A15A67A5E557}"/>
</file>

<file path=customXml/itemProps3.xml><?xml version="1.0" encoding="utf-8"?>
<ds:datastoreItem xmlns:ds="http://schemas.openxmlformats.org/officeDocument/2006/customXml" ds:itemID="{E0B6C694-2246-4EAA-A60E-611C5D8849A9}"/>
</file>

<file path=docMetadata/LabelInfo.xml><?xml version="1.0" encoding="utf-8"?>
<clbl:labelList xmlns:clbl="http://schemas.microsoft.com/office/2020/mipLabelMetadata">
  <clbl:label id="{a71a180a-5d04-48e5-9c16-fb43358b3c3f}" enabled="0" method="" siteId="{a71a180a-5d04-48e5-9c16-fb43358b3c3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1009</Words>
  <Application>Microsoft Office PowerPoint</Application>
  <PresentationFormat>Widescreen</PresentationFormat>
  <Paragraphs>128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Arial MT</vt:lpstr>
      <vt:lpstr>Calibri</vt:lpstr>
      <vt:lpstr>Office Theme</vt:lpstr>
      <vt:lpstr>Presentazione standard di PowerPoint</vt:lpstr>
      <vt:lpstr>Berne Counseling – L’analisi transazionale per il sociale</vt:lpstr>
      <vt:lpstr>Presentazione standard di PowerPoint</vt:lpstr>
      <vt:lpstr>Presentazione standard di PowerPoint</vt:lpstr>
      <vt:lpstr>Presentazione standard di PowerPoint</vt:lpstr>
      <vt:lpstr>2026</vt:lpstr>
      <vt:lpstr>2026</vt:lpstr>
      <vt:lpstr>2026</vt:lpstr>
      <vt:lpstr>Il servizio a tua disposizione</vt:lpstr>
      <vt:lpstr>2026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FIAMBERTI, DESIREE</dc:creator>
  <cp:lastModifiedBy>Marta TERRAGNOLI</cp:lastModifiedBy>
  <cp:revision>34</cp:revision>
  <dcterms:created xsi:type="dcterms:W3CDTF">2023-10-06T10:12:30Z</dcterms:created>
  <dcterms:modified xsi:type="dcterms:W3CDTF">2026-03-12T17:28:29Z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2023-10-06T00:00:00Z</vt:filetime>
  </property>
  <property fmtid="{D5CDD505-2E9C-101B-9397-08002B2CF9AE}" pid="5" name="ContentTypeId">
    <vt:lpwstr>0x010100CE137C058F9E8B4EB2FE29D23C8468E7</vt:lpwstr>
  </property>
</Properties>
</file>